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95" r:id="rId4"/>
  </p:sldMasterIdLst>
  <p:notesMasterIdLst>
    <p:notesMasterId r:id="rId43"/>
  </p:notesMasterIdLst>
  <p:sldIdLst>
    <p:sldId id="300" r:id="rId5"/>
    <p:sldId id="303" r:id="rId6"/>
    <p:sldId id="261" r:id="rId7"/>
    <p:sldId id="292" r:id="rId8"/>
    <p:sldId id="293" r:id="rId9"/>
    <p:sldId id="294" r:id="rId10"/>
    <p:sldId id="296" r:id="rId11"/>
    <p:sldId id="264" r:id="rId12"/>
    <p:sldId id="304" r:id="rId13"/>
    <p:sldId id="259" r:id="rId14"/>
    <p:sldId id="302" r:id="rId15"/>
    <p:sldId id="265" r:id="rId16"/>
    <p:sldId id="266" r:id="rId17"/>
    <p:sldId id="267" r:id="rId18"/>
    <p:sldId id="269" r:id="rId19"/>
    <p:sldId id="268" r:id="rId20"/>
    <p:sldId id="270" r:id="rId21"/>
    <p:sldId id="271" r:id="rId22"/>
    <p:sldId id="272" r:id="rId23"/>
    <p:sldId id="273" r:id="rId24"/>
    <p:sldId id="274" r:id="rId25"/>
    <p:sldId id="275" r:id="rId26"/>
    <p:sldId id="276" r:id="rId27"/>
    <p:sldId id="285" r:id="rId28"/>
    <p:sldId id="284" r:id="rId29"/>
    <p:sldId id="287" r:id="rId30"/>
    <p:sldId id="288" r:id="rId31"/>
    <p:sldId id="289" r:id="rId32"/>
    <p:sldId id="290" r:id="rId33"/>
    <p:sldId id="291" r:id="rId34"/>
    <p:sldId id="277" r:id="rId35"/>
    <p:sldId id="278" r:id="rId36"/>
    <p:sldId id="279" r:id="rId37"/>
    <p:sldId id="280" r:id="rId38"/>
    <p:sldId id="282" r:id="rId39"/>
    <p:sldId id="283" r:id="rId40"/>
    <p:sldId id="257" r:id="rId41"/>
    <p:sldId id="286" r:id="rId42"/>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AE32"/>
    <a:srgbClr val="DC2E2A"/>
    <a:srgbClr val="3A52A0"/>
    <a:srgbClr val="2F53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édio 2 - Ênfas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269D01E-BC32-4049-B463-5C60D7B0CCD2}" styleName="Estilo com Tema 2 - Ênfase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F7C30A-D64D-4AB5-B297-6AA819BD6532}" type="datetimeFigureOut">
              <a:rPr lang="pt-BR" smtClean="0"/>
              <a:t>13/11/2024</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1A0926-CDC7-4259-8D66-F36AC8F77A18}" type="slidenum">
              <a:rPr lang="pt-BR" smtClean="0"/>
              <a:t>‹nº›</a:t>
            </a:fld>
            <a:endParaRPr lang="pt-BR"/>
          </a:p>
        </p:txBody>
      </p:sp>
    </p:spTree>
    <p:extLst>
      <p:ext uri="{BB962C8B-B14F-4D97-AF65-F5344CB8AC3E}">
        <p14:creationId xmlns:p14="http://schemas.microsoft.com/office/powerpoint/2010/main" val="1923502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sz="1200" b="1" dirty="0">
                <a:latin typeface="Calibri"/>
                <a:ea typeface="Calibri"/>
                <a:cs typeface="Calibri"/>
              </a:rPr>
              <a:t>05 min.</a:t>
            </a:r>
            <a:r>
              <a:rPr lang="pt-BR" sz="1200" dirty="0">
                <a:latin typeface="Calibri"/>
                <a:ea typeface="Calibri"/>
                <a:cs typeface="Calibri"/>
              </a:rPr>
              <a:t> - Apresentação institucional do CTICC;</a:t>
            </a:r>
          </a:p>
          <a:p>
            <a:r>
              <a:rPr lang="pt-BR" sz="1200" b="1" dirty="0">
                <a:latin typeface="Calibri"/>
                <a:ea typeface="Calibri"/>
                <a:cs typeface="Calibri"/>
              </a:rPr>
              <a:t>50 min.</a:t>
            </a:r>
            <a:r>
              <a:rPr lang="pt-BR" sz="1200" dirty="0">
                <a:latin typeface="Calibri"/>
                <a:ea typeface="Calibri"/>
                <a:cs typeface="Calibri"/>
              </a:rPr>
              <a:t> - Apresentação de propostas apresentadas pelos membros do CTICC, relacionadas às competências do Conselho, relacionadas à redução de emissões brasileiras de Gases de Efeito Estufa (GEE) e adaptação de cidades e ambientes naturais às mudanças do clima;</a:t>
            </a:r>
          </a:p>
          <a:p>
            <a:r>
              <a:rPr lang="pt-BR" sz="1200" b="1" dirty="0">
                <a:latin typeface="Calibri"/>
                <a:ea typeface="Calibri"/>
                <a:cs typeface="Calibri"/>
              </a:rPr>
              <a:t>35 min.</a:t>
            </a:r>
            <a:r>
              <a:rPr lang="pt-BR" sz="1200" dirty="0">
                <a:latin typeface="Calibri"/>
                <a:ea typeface="Calibri"/>
                <a:cs typeface="Calibri"/>
              </a:rPr>
              <a:t> - discussão aberta com a plenária sobre as proposições; </a:t>
            </a:r>
          </a:p>
          <a:p>
            <a:r>
              <a:rPr lang="pt-BR" sz="1200" b="1" dirty="0">
                <a:latin typeface="Calibri"/>
                <a:ea typeface="Calibri"/>
                <a:cs typeface="Calibri"/>
              </a:rPr>
              <a:t>30 min.</a:t>
            </a:r>
            <a:r>
              <a:rPr lang="pt-BR" sz="1200" dirty="0">
                <a:latin typeface="Calibri"/>
                <a:ea typeface="Calibri"/>
                <a:cs typeface="Calibri"/>
              </a:rPr>
              <a:t> - deliberação e ratificação do conteúdo do relatório que será encaminhado ao G20 Social. </a:t>
            </a:r>
          </a:p>
          <a:p>
            <a:endParaRPr lang="pt-BR" dirty="0"/>
          </a:p>
        </p:txBody>
      </p:sp>
      <p:sp>
        <p:nvSpPr>
          <p:cNvPr id="4" name="Espaço Reservado para Número de Slide 3"/>
          <p:cNvSpPr>
            <a:spLocks noGrp="1"/>
          </p:cNvSpPr>
          <p:nvPr>
            <p:ph type="sldNum" sz="quarter" idx="5"/>
          </p:nvPr>
        </p:nvSpPr>
        <p:spPr/>
        <p:txBody>
          <a:bodyPr/>
          <a:lstStyle/>
          <a:p>
            <a:fld id="{121A0926-CDC7-4259-8D66-F36AC8F77A18}" type="slidenum">
              <a:rPr lang="pt-BR" smtClean="0"/>
              <a:t>2</a:t>
            </a:fld>
            <a:endParaRPr lang="pt-BR"/>
          </a:p>
        </p:txBody>
      </p:sp>
    </p:spTree>
    <p:extLst>
      <p:ext uri="{BB962C8B-B14F-4D97-AF65-F5344CB8AC3E}">
        <p14:creationId xmlns:p14="http://schemas.microsoft.com/office/powerpoint/2010/main" val="2295352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F93EEF-DD0B-8D6A-C927-3E92720C9294}"/>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FC085231-D06D-CD4C-3A1E-00C93BBD45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A71C3500-FEAC-17C8-E083-EDF067C4192F}"/>
              </a:ext>
            </a:extLst>
          </p:cNvPr>
          <p:cNvSpPr>
            <a:spLocks noGrp="1"/>
          </p:cNvSpPr>
          <p:nvPr>
            <p:ph type="dt" sz="half" idx="10"/>
          </p:nvPr>
        </p:nvSpPr>
        <p:spPr/>
        <p:txBody>
          <a:bodyPr/>
          <a:lstStyle/>
          <a:p>
            <a:fld id="{A1CC332F-30BD-964E-8807-E2D412E4B9FD}" type="datetimeFigureOut">
              <a:rPr lang="pt-BR" smtClean="0"/>
              <a:t>13/11/2024</a:t>
            </a:fld>
            <a:endParaRPr lang="pt-BR"/>
          </a:p>
        </p:txBody>
      </p:sp>
      <p:sp>
        <p:nvSpPr>
          <p:cNvPr id="5" name="Espaço Reservado para Rodapé 4">
            <a:extLst>
              <a:ext uri="{FF2B5EF4-FFF2-40B4-BE49-F238E27FC236}">
                <a16:creationId xmlns:a16="http://schemas.microsoft.com/office/drawing/2014/main" id="{F8496438-9D5E-AB77-8F84-6FFBC9070427}"/>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3F9C033-375F-D22A-62E3-8ECFA81C2D44}"/>
              </a:ext>
            </a:extLst>
          </p:cNvPr>
          <p:cNvSpPr>
            <a:spLocks noGrp="1"/>
          </p:cNvSpPr>
          <p:nvPr>
            <p:ph type="sldNum" sz="quarter" idx="12"/>
          </p:nvPr>
        </p:nvSpPr>
        <p:spPr/>
        <p:txBody>
          <a:bodyPr/>
          <a:lstStyle/>
          <a:p>
            <a:fld id="{B5F38EBE-371F-6045-90A9-6A456B706B3F}" type="slidenum">
              <a:rPr lang="pt-BR" smtClean="0"/>
              <a:t>‹nº›</a:t>
            </a:fld>
            <a:endParaRPr lang="pt-BR"/>
          </a:p>
        </p:txBody>
      </p:sp>
    </p:spTree>
    <p:extLst>
      <p:ext uri="{BB962C8B-B14F-4D97-AF65-F5344CB8AC3E}">
        <p14:creationId xmlns:p14="http://schemas.microsoft.com/office/powerpoint/2010/main" val="3467706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8D2078-F763-B72D-1FAA-0C7859DB84FB}"/>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DD216D0B-BF27-866A-EDE0-F7CF9181175F}"/>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6116F2FB-5703-D42B-A380-F25ED7E43F25}"/>
              </a:ext>
            </a:extLst>
          </p:cNvPr>
          <p:cNvSpPr>
            <a:spLocks noGrp="1"/>
          </p:cNvSpPr>
          <p:nvPr>
            <p:ph type="dt" sz="half" idx="10"/>
          </p:nvPr>
        </p:nvSpPr>
        <p:spPr/>
        <p:txBody>
          <a:bodyPr/>
          <a:lstStyle/>
          <a:p>
            <a:fld id="{A1CC332F-30BD-964E-8807-E2D412E4B9FD}" type="datetimeFigureOut">
              <a:rPr lang="pt-BR" smtClean="0"/>
              <a:t>13/11/2024</a:t>
            </a:fld>
            <a:endParaRPr lang="pt-BR"/>
          </a:p>
        </p:txBody>
      </p:sp>
      <p:sp>
        <p:nvSpPr>
          <p:cNvPr id="5" name="Espaço Reservado para Rodapé 4">
            <a:extLst>
              <a:ext uri="{FF2B5EF4-FFF2-40B4-BE49-F238E27FC236}">
                <a16:creationId xmlns:a16="http://schemas.microsoft.com/office/drawing/2014/main" id="{510EB0DF-FA7D-5D8C-93D4-601343D6DD6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683BD1DA-0EB3-03D8-19AD-8CADBC9E9EB0}"/>
              </a:ext>
            </a:extLst>
          </p:cNvPr>
          <p:cNvSpPr>
            <a:spLocks noGrp="1"/>
          </p:cNvSpPr>
          <p:nvPr>
            <p:ph type="sldNum" sz="quarter" idx="12"/>
          </p:nvPr>
        </p:nvSpPr>
        <p:spPr/>
        <p:txBody>
          <a:bodyPr/>
          <a:lstStyle/>
          <a:p>
            <a:fld id="{B5F38EBE-371F-6045-90A9-6A456B706B3F}" type="slidenum">
              <a:rPr lang="pt-BR" smtClean="0"/>
              <a:t>‹nº›</a:t>
            </a:fld>
            <a:endParaRPr lang="pt-BR"/>
          </a:p>
        </p:txBody>
      </p:sp>
    </p:spTree>
    <p:extLst>
      <p:ext uri="{BB962C8B-B14F-4D97-AF65-F5344CB8AC3E}">
        <p14:creationId xmlns:p14="http://schemas.microsoft.com/office/powerpoint/2010/main" val="1000367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92F6B9F-0976-F016-EFE5-863C140B9BCF}"/>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894D1361-7545-9EE7-AEDA-4C5A4816F046}"/>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096B9B5-69A8-E066-13AB-C636E88B3FF2}"/>
              </a:ext>
            </a:extLst>
          </p:cNvPr>
          <p:cNvSpPr>
            <a:spLocks noGrp="1"/>
          </p:cNvSpPr>
          <p:nvPr>
            <p:ph type="dt" sz="half" idx="10"/>
          </p:nvPr>
        </p:nvSpPr>
        <p:spPr/>
        <p:txBody>
          <a:bodyPr/>
          <a:lstStyle/>
          <a:p>
            <a:fld id="{A1CC332F-30BD-964E-8807-E2D412E4B9FD}" type="datetimeFigureOut">
              <a:rPr lang="pt-BR" smtClean="0"/>
              <a:t>13/11/2024</a:t>
            </a:fld>
            <a:endParaRPr lang="pt-BR"/>
          </a:p>
        </p:txBody>
      </p:sp>
      <p:sp>
        <p:nvSpPr>
          <p:cNvPr id="5" name="Espaço Reservado para Rodapé 4">
            <a:extLst>
              <a:ext uri="{FF2B5EF4-FFF2-40B4-BE49-F238E27FC236}">
                <a16:creationId xmlns:a16="http://schemas.microsoft.com/office/drawing/2014/main" id="{9A75377D-BFB6-F478-90F7-03389F379F8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1DC2E86D-B92A-D933-4738-DDFF439FB448}"/>
              </a:ext>
            </a:extLst>
          </p:cNvPr>
          <p:cNvSpPr>
            <a:spLocks noGrp="1"/>
          </p:cNvSpPr>
          <p:nvPr>
            <p:ph type="sldNum" sz="quarter" idx="12"/>
          </p:nvPr>
        </p:nvSpPr>
        <p:spPr/>
        <p:txBody>
          <a:bodyPr/>
          <a:lstStyle/>
          <a:p>
            <a:fld id="{B5F38EBE-371F-6045-90A9-6A456B706B3F}" type="slidenum">
              <a:rPr lang="pt-BR" smtClean="0"/>
              <a:t>‹nº›</a:t>
            </a:fld>
            <a:endParaRPr lang="pt-BR"/>
          </a:p>
        </p:txBody>
      </p:sp>
    </p:spTree>
    <p:extLst>
      <p:ext uri="{BB962C8B-B14F-4D97-AF65-F5344CB8AC3E}">
        <p14:creationId xmlns:p14="http://schemas.microsoft.com/office/powerpoint/2010/main" val="1629542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lide de Título">
    <p:spTree>
      <p:nvGrpSpPr>
        <p:cNvPr id="1" name=""/>
        <p:cNvGrpSpPr/>
        <p:nvPr/>
      </p:nvGrpSpPr>
      <p:grpSpPr>
        <a:xfrm>
          <a:off x="0" y="0"/>
          <a:ext cx="0" cy="0"/>
          <a:chOff x="0" y="0"/>
          <a:chExt cx="0" cy="0"/>
        </a:xfrm>
      </p:grpSpPr>
      <p:pic>
        <p:nvPicPr>
          <p:cNvPr id="8" name="Imagem 7" descr="Forma&#10;&#10;Descrição gerada automaticamente com confiança média">
            <a:extLst>
              <a:ext uri="{FF2B5EF4-FFF2-40B4-BE49-F238E27FC236}">
                <a16:creationId xmlns:a16="http://schemas.microsoft.com/office/drawing/2014/main" id="{3016E9B0-51B3-C9B1-7D9C-0797069D1408}"/>
              </a:ext>
            </a:extLst>
          </p:cNvPr>
          <p:cNvPicPr>
            <a:picLocks noChangeAspect="1"/>
          </p:cNvPicPr>
          <p:nvPr userDrawn="1"/>
        </p:nvPicPr>
        <p:blipFill>
          <a:blip r:embed="rId2"/>
          <a:stretch>
            <a:fillRect/>
          </a:stretch>
        </p:blipFill>
        <p:spPr>
          <a:xfrm>
            <a:off x="10117014" y="348761"/>
            <a:ext cx="1750647" cy="307731"/>
          </a:xfrm>
          <a:prstGeom prst="rect">
            <a:avLst/>
          </a:prstGeom>
        </p:spPr>
      </p:pic>
    </p:spTree>
    <p:extLst>
      <p:ext uri="{BB962C8B-B14F-4D97-AF65-F5344CB8AC3E}">
        <p14:creationId xmlns:p14="http://schemas.microsoft.com/office/powerpoint/2010/main" val="19473622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11/13/2024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641969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D6C6FE-8CAB-C3D5-371F-6BF7732E16E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B1CCAB84-AC74-201B-F674-B7C3F6CE7C95}"/>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5997DE6-803A-6EB9-891E-C4E10FF8063E}"/>
              </a:ext>
            </a:extLst>
          </p:cNvPr>
          <p:cNvSpPr>
            <a:spLocks noGrp="1"/>
          </p:cNvSpPr>
          <p:nvPr>
            <p:ph type="dt" sz="half" idx="10"/>
          </p:nvPr>
        </p:nvSpPr>
        <p:spPr/>
        <p:txBody>
          <a:bodyPr/>
          <a:lstStyle/>
          <a:p>
            <a:fld id="{A1CC332F-30BD-964E-8807-E2D412E4B9FD}" type="datetimeFigureOut">
              <a:rPr lang="pt-BR" smtClean="0"/>
              <a:t>13/11/2024</a:t>
            </a:fld>
            <a:endParaRPr lang="pt-BR"/>
          </a:p>
        </p:txBody>
      </p:sp>
      <p:sp>
        <p:nvSpPr>
          <p:cNvPr id="5" name="Espaço Reservado para Rodapé 4">
            <a:extLst>
              <a:ext uri="{FF2B5EF4-FFF2-40B4-BE49-F238E27FC236}">
                <a16:creationId xmlns:a16="http://schemas.microsoft.com/office/drawing/2014/main" id="{55827AB4-9500-6B8C-6C9D-7E7287FD564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10FDB421-78E7-CA36-F59A-CC1F3B4E7D75}"/>
              </a:ext>
            </a:extLst>
          </p:cNvPr>
          <p:cNvSpPr>
            <a:spLocks noGrp="1"/>
          </p:cNvSpPr>
          <p:nvPr>
            <p:ph type="sldNum" sz="quarter" idx="12"/>
          </p:nvPr>
        </p:nvSpPr>
        <p:spPr/>
        <p:txBody>
          <a:bodyPr/>
          <a:lstStyle/>
          <a:p>
            <a:fld id="{B5F38EBE-371F-6045-90A9-6A456B706B3F}" type="slidenum">
              <a:rPr lang="pt-BR" smtClean="0"/>
              <a:t>‹nº›</a:t>
            </a:fld>
            <a:endParaRPr lang="pt-BR"/>
          </a:p>
        </p:txBody>
      </p:sp>
    </p:spTree>
    <p:extLst>
      <p:ext uri="{BB962C8B-B14F-4D97-AF65-F5344CB8AC3E}">
        <p14:creationId xmlns:p14="http://schemas.microsoft.com/office/powerpoint/2010/main" val="112458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12D886-7C8C-850D-F920-4242E63220AF}"/>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172E98E4-667E-AE8B-4023-E5BC5075E1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46E2696F-4A23-514B-DCB1-5C44D2E4DC4B}"/>
              </a:ext>
            </a:extLst>
          </p:cNvPr>
          <p:cNvSpPr>
            <a:spLocks noGrp="1"/>
          </p:cNvSpPr>
          <p:nvPr>
            <p:ph type="dt" sz="half" idx="10"/>
          </p:nvPr>
        </p:nvSpPr>
        <p:spPr/>
        <p:txBody>
          <a:bodyPr/>
          <a:lstStyle/>
          <a:p>
            <a:fld id="{A1CC332F-30BD-964E-8807-E2D412E4B9FD}" type="datetimeFigureOut">
              <a:rPr lang="pt-BR" smtClean="0"/>
              <a:t>13/11/2024</a:t>
            </a:fld>
            <a:endParaRPr lang="pt-BR"/>
          </a:p>
        </p:txBody>
      </p:sp>
      <p:sp>
        <p:nvSpPr>
          <p:cNvPr id="5" name="Espaço Reservado para Rodapé 4">
            <a:extLst>
              <a:ext uri="{FF2B5EF4-FFF2-40B4-BE49-F238E27FC236}">
                <a16:creationId xmlns:a16="http://schemas.microsoft.com/office/drawing/2014/main" id="{1EF9DEA9-C661-8F47-D557-073BCB67239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63BA3D12-11BD-C76A-F719-B59E43CFB8ED}"/>
              </a:ext>
            </a:extLst>
          </p:cNvPr>
          <p:cNvSpPr>
            <a:spLocks noGrp="1"/>
          </p:cNvSpPr>
          <p:nvPr>
            <p:ph type="sldNum" sz="quarter" idx="12"/>
          </p:nvPr>
        </p:nvSpPr>
        <p:spPr/>
        <p:txBody>
          <a:bodyPr/>
          <a:lstStyle/>
          <a:p>
            <a:fld id="{B5F38EBE-371F-6045-90A9-6A456B706B3F}" type="slidenum">
              <a:rPr lang="pt-BR" smtClean="0"/>
              <a:t>‹nº›</a:t>
            </a:fld>
            <a:endParaRPr lang="pt-BR"/>
          </a:p>
        </p:txBody>
      </p:sp>
    </p:spTree>
    <p:extLst>
      <p:ext uri="{BB962C8B-B14F-4D97-AF65-F5344CB8AC3E}">
        <p14:creationId xmlns:p14="http://schemas.microsoft.com/office/powerpoint/2010/main" val="2624026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10EA2B-8902-C02E-3364-BEECCFA0CAEC}"/>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97B52CD7-667C-2FD2-82AD-559213C1C6F5}"/>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B3DC3397-846F-1FEF-263B-2A34EC9EC89D}"/>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A59071D5-0F3F-BDBE-C50C-9BA3FE524049}"/>
              </a:ext>
            </a:extLst>
          </p:cNvPr>
          <p:cNvSpPr>
            <a:spLocks noGrp="1"/>
          </p:cNvSpPr>
          <p:nvPr>
            <p:ph type="dt" sz="half" idx="10"/>
          </p:nvPr>
        </p:nvSpPr>
        <p:spPr/>
        <p:txBody>
          <a:bodyPr/>
          <a:lstStyle/>
          <a:p>
            <a:fld id="{A1CC332F-30BD-964E-8807-E2D412E4B9FD}" type="datetimeFigureOut">
              <a:rPr lang="pt-BR" smtClean="0"/>
              <a:t>13/11/2024</a:t>
            </a:fld>
            <a:endParaRPr lang="pt-BR"/>
          </a:p>
        </p:txBody>
      </p:sp>
      <p:sp>
        <p:nvSpPr>
          <p:cNvPr id="6" name="Espaço Reservado para Rodapé 5">
            <a:extLst>
              <a:ext uri="{FF2B5EF4-FFF2-40B4-BE49-F238E27FC236}">
                <a16:creationId xmlns:a16="http://schemas.microsoft.com/office/drawing/2014/main" id="{0344AD70-D41E-BDCF-3A75-711251B1E333}"/>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26D6D294-248B-7FBC-08AD-E207D46B66DA}"/>
              </a:ext>
            </a:extLst>
          </p:cNvPr>
          <p:cNvSpPr>
            <a:spLocks noGrp="1"/>
          </p:cNvSpPr>
          <p:nvPr>
            <p:ph type="sldNum" sz="quarter" idx="12"/>
          </p:nvPr>
        </p:nvSpPr>
        <p:spPr/>
        <p:txBody>
          <a:bodyPr/>
          <a:lstStyle/>
          <a:p>
            <a:fld id="{B5F38EBE-371F-6045-90A9-6A456B706B3F}" type="slidenum">
              <a:rPr lang="pt-BR" smtClean="0"/>
              <a:t>‹nº›</a:t>
            </a:fld>
            <a:endParaRPr lang="pt-BR"/>
          </a:p>
        </p:txBody>
      </p:sp>
    </p:spTree>
    <p:extLst>
      <p:ext uri="{BB962C8B-B14F-4D97-AF65-F5344CB8AC3E}">
        <p14:creationId xmlns:p14="http://schemas.microsoft.com/office/powerpoint/2010/main" val="342621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03CC6D-DB21-037E-E80C-7665FF6B98D7}"/>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EDC6772B-CD6C-D0BD-7EC6-40B6DE8497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5D8AC250-4F99-BDD1-329A-1043185E915E}"/>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5EA16219-EF0A-8E75-3ED7-4E1A325607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DBFC0C5F-469A-237D-0B45-4101C2A5844D}"/>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7B1D4CAE-FD6E-BF90-59BE-E52DB5B49070}"/>
              </a:ext>
            </a:extLst>
          </p:cNvPr>
          <p:cNvSpPr>
            <a:spLocks noGrp="1"/>
          </p:cNvSpPr>
          <p:nvPr>
            <p:ph type="dt" sz="half" idx="10"/>
          </p:nvPr>
        </p:nvSpPr>
        <p:spPr/>
        <p:txBody>
          <a:bodyPr/>
          <a:lstStyle/>
          <a:p>
            <a:fld id="{A1CC332F-30BD-964E-8807-E2D412E4B9FD}" type="datetimeFigureOut">
              <a:rPr lang="pt-BR" smtClean="0"/>
              <a:t>13/11/2024</a:t>
            </a:fld>
            <a:endParaRPr lang="pt-BR"/>
          </a:p>
        </p:txBody>
      </p:sp>
      <p:sp>
        <p:nvSpPr>
          <p:cNvPr id="8" name="Espaço Reservado para Rodapé 7">
            <a:extLst>
              <a:ext uri="{FF2B5EF4-FFF2-40B4-BE49-F238E27FC236}">
                <a16:creationId xmlns:a16="http://schemas.microsoft.com/office/drawing/2014/main" id="{0162D68A-1E6B-F79C-EE70-021C5E420731}"/>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B71E2BD9-CAFA-AE34-BCCC-E2AE68503CC9}"/>
              </a:ext>
            </a:extLst>
          </p:cNvPr>
          <p:cNvSpPr>
            <a:spLocks noGrp="1"/>
          </p:cNvSpPr>
          <p:nvPr>
            <p:ph type="sldNum" sz="quarter" idx="12"/>
          </p:nvPr>
        </p:nvSpPr>
        <p:spPr/>
        <p:txBody>
          <a:bodyPr/>
          <a:lstStyle/>
          <a:p>
            <a:fld id="{B5F38EBE-371F-6045-90A9-6A456B706B3F}" type="slidenum">
              <a:rPr lang="pt-BR" smtClean="0"/>
              <a:t>‹nº›</a:t>
            </a:fld>
            <a:endParaRPr lang="pt-BR"/>
          </a:p>
        </p:txBody>
      </p:sp>
    </p:spTree>
    <p:extLst>
      <p:ext uri="{BB962C8B-B14F-4D97-AF65-F5344CB8AC3E}">
        <p14:creationId xmlns:p14="http://schemas.microsoft.com/office/powerpoint/2010/main" val="178927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07B125-31BF-F5D1-003D-D22FC72B3A9B}"/>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B800025B-B606-C32B-DD7B-29AD024B5E6C}"/>
              </a:ext>
            </a:extLst>
          </p:cNvPr>
          <p:cNvSpPr>
            <a:spLocks noGrp="1"/>
          </p:cNvSpPr>
          <p:nvPr>
            <p:ph type="dt" sz="half" idx="10"/>
          </p:nvPr>
        </p:nvSpPr>
        <p:spPr/>
        <p:txBody>
          <a:bodyPr/>
          <a:lstStyle/>
          <a:p>
            <a:fld id="{A1CC332F-30BD-964E-8807-E2D412E4B9FD}" type="datetimeFigureOut">
              <a:rPr lang="pt-BR" smtClean="0"/>
              <a:t>13/11/2024</a:t>
            </a:fld>
            <a:endParaRPr lang="pt-BR"/>
          </a:p>
        </p:txBody>
      </p:sp>
      <p:sp>
        <p:nvSpPr>
          <p:cNvPr id="4" name="Espaço Reservado para Rodapé 3">
            <a:extLst>
              <a:ext uri="{FF2B5EF4-FFF2-40B4-BE49-F238E27FC236}">
                <a16:creationId xmlns:a16="http://schemas.microsoft.com/office/drawing/2014/main" id="{C0E95596-2BDA-D1C6-0226-7447BD16D896}"/>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F9C97BB7-BFFA-8188-11B3-34D3C4BFCBCF}"/>
              </a:ext>
            </a:extLst>
          </p:cNvPr>
          <p:cNvSpPr>
            <a:spLocks noGrp="1"/>
          </p:cNvSpPr>
          <p:nvPr>
            <p:ph type="sldNum" sz="quarter" idx="12"/>
          </p:nvPr>
        </p:nvSpPr>
        <p:spPr/>
        <p:txBody>
          <a:bodyPr/>
          <a:lstStyle/>
          <a:p>
            <a:fld id="{B5F38EBE-371F-6045-90A9-6A456B706B3F}" type="slidenum">
              <a:rPr lang="pt-BR" smtClean="0"/>
              <a:t>‹nº›</a:t>
            </a:fld>
            <a:endParaRPr lang="pt-BR"/>
          </a:p>
        </p:txBody>
      </p:sp>
    </p:spTree>
    <p:extLst>
      <p:ext uri="{BB962C8B-B14F-4D97-AF65-F5344CB8AC3E}">
        <p14:creationId xmlns:p14="http://schemas.microsoft.com/office/powerpoint/2010/main" val="1825245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2D17C64A-B744-BE1E-E269-CCB05F63818A}"/>
              </a:ext>
            </a:extLst>
          </p:cNvPr>
          <p:cNvSpPr>
            <a:spLocks noGrp="1"/>
          </p:cNvSpPr>
          <p:nvPr>
            <p:ph type="dt" sz="half" idx="10"/>
          </p:nvPr>
        </p:nvSpPr>
        <p:spPr/>
        <p:txBody>
          <a:bodyPr/>
          <a:lstStyle/>
          <a:p>
            <a:fld id="{A1CC332F-30BD-964E-8807-E2D412E4B9FD}" type="datetimeFigureOut">
              <a:rPr lang="pt-BR" smtClean="0"/>
              <a:t>13/11/2024</a:t>
            </a:fld>
            <a:endParaRPr lang="pt-BR"/>
          </a:p>
        </p:txBody>
      </p:sp>
      <p:sp>
        <p:nvSpPr>
          <p:cNvPr id="3" name="Espaço Reservado para Rodapé 2">
            <a:extLst>
              <a:ext uri="{FF2B5EF4-FFF2-40B4-BE49-F238E27FC236}">
                <a16:creationId xmlns:a16="http://schemas.microsoft.com/office/drawing/2014/main" id="{CC2FF543-8EE7-08A7-FCEB-5DC581B48D99}"/>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23687103-74A1-3C69-F182-E13917C5B07C}"/>
              </a:ext>
            </a:extLst>
          </p:cNvPr>
          <p:cNvSpPr>
            <a:spLocks noGrp="1"/>
          </p:cNvSpPr>
          <p:nvPr>
            <p:ph type="sldNum" sz="quarter" idx="12"/>
          </p:nvPr>
        </p:nvSpPr>
        <p:spPr/>
        <p:txBody>
          <a:bodyPr/>
          <a:lstStyle/>
          <a:p>
            <a:fld id="{B5F38EBE-371F-6045-90A9-6A456B706B3F}" type="slidenum">
              <a:rPr lang="pt-BR" smtClean="0"/>
              <a:t>‹nº›</a:t>
            </a:fld>
            <a:endParaRPr lang="pt-BR"/>
          </a:p>
        </p:txBody>
      </p:sp>
    </p:spTree>
    <p:extLst>
      <p:ext uri="{BB962C8B-B14F-4D97-AF65-F5344CB8AC3E}">
        <p14:creationId xmlns:p14="http://schemas.microsoft.com/office/powerpoint/2010/main" val="2867721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931D67-6845-8AFB-C134-0D27DAD8508E}"/>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D519A378-2A29-FC8A-C82E-57BE1D78FF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52B4A62C-AA05-21AE-F96D-58ADE17D2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A40AA637-56D8-03DF-F640-D4A0A787EE54}"/>
              </a:ext>
            </a:extLst>
          </p:cNvPr>
          <p:cNvSpPr>
            <a:spLocks noGrp="1"/>
          </p:cNvSpPr>
          <p:nvPr>
            <p:ph type="dt" sz="half" idx="10"/>
          </p:nvPr>
        </p:nvSpPr>
        <p:spPr/>
        <p:txBody>
          <a:bodyPr/>
          <a:lstStyle/>
          <a:p>
            <a:fld id="{A1CC332F-30BD-964E-8807-E2D412E4B9FD}" type="datetimeFigureOut">
              <a:rPr lang="pt-BR" smtClean="0"/>
              <a:t>13/11/2024</a:t>
            </a:fld>
            <a:endParaRPr lang="pt-BR"/>
          </a:p>
        </p:txBody>
      </p:sp>
      <p:sp>
        <p:nvSpPr>
          <p:cNvPr id="6" name="Espaço Reservado para Rodapé 5">
            <a:extLst>
              <a:ext uri="{FF2B5EF4-FFF2-40B4-BE49-F238E27FC236}">
                <a16:creationId xmlns:a16="http://schemas.microsoft.com/office/drawing/2014/main" id="{340B24BC-C62C-5EE1-9245-38652796FE27}"/>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393EBBED-F039-A7EF-7034-1F4C9A973EE3}"/>
              </a:ext>
            </a:extLst>
          </p:cNvPr>
          <p:cNvSpPr>
            <a:spLocks noGrp="1"/>
          </p:cNvSpPr>
          <p:nvPr>
            <p:ph type="sldNum" sz="quarter" idx="12"/>
          </p:nvPr>
        </p:nvSpPr>
        <p:spPr/>
        <p:txBody>
          <a:bodyPr/>
          <a:lstStyle/>
          <a:p>
            <a:fld id="{B5F38EBE-371F-6045-90A9-6A456B706B3F}" type="slidenum">
              <a:rPr lang="pt-BR" smtClean="0"/>
              <a:t>‹nº›</a:t>
            </a:fld>
            <a:endParaRPr lang="pt-BR"/>
          </a:p>
        </p:txBody>
      </p:sp>
    </p:spTree>
    <p:extLst>
      <p:ext uri="{BB962C8B-B14F-4D97-AF65-F5344CB8AC3E}">
        <p14:creationId xmlns:p14="http://schemas.microsoft.com/office/powerpoint/2010/main" val="3375934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7306B9-B408-3CEE-808E-25D0E055A76B}"/>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240CFCF7-7E07-2ED0-18D8-F995376656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393FCF65-68CD-683A-1283-2824C3C83F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632C9DC4-98DD-F0F9-636C-4905C6AA9C35}"/>
              </a:ext>
            </a:extLst>
          </p:cNvPr>
          <p:cNvSpPr>
            <a:spLocks noGrp="1"/>
          </p:cNvSpPr>
          <p:nvPr>
            <p:ph type="dt" sz="half" idx="10"/>
          </p:nvPr>
        </p:nvSpPr>
        <p:spPr/>
        <p:txBody>
          <a:bodyPr/>
          <a:lstStyle/>
          <a:p>
            <a:fld id="{A1CC332F-30BD-964E-8807-E2D412E4B9FD}" type="datetimeFigureOut">
              <a:rPr lang="pt-BR" smtClean="0"/>
              <a:t>13/11/2024</a:t>
            </a:fld>
            <a:endParaRPr lang="pt-BR"/>
          </a:p>
        </p:txBody>
      </p:sp>
      <p:sp>
        <p:nvSpPr>
          <p:cNvPr id="6" name="Espaço Reservado para Rodapé 5">
            <a:extLst>
              <a:ext uri="{FF2B5EF4-FFF2-40B4-BE49-F238E27FC236}">
                <a16:creationId xmlns:a16="http://schemas.microsoft.com/office/drawing/2014/main" id="{5C2318B4-A2AD-31C4-692E-F6936291774C}"/>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CBF7896A-E585-D774-E5F7-604E0B86BB4F}"/>
              </a:ext>
            </a:extLst>
          </p:cNvPr>
          <p:cNvSpPr>
            <a:spLocks noGrp="1"/>
          </p:cNvSpPr>
          <p:nvPr>
            <p:ph type="sldNum" sz="quarter" idx="12"/>
          </p:nvPr>
        </p:nvSpPr>
        <p:spPr/>
        <p:txBody>
          <a:bodyPr/>
          <a:lstStyle/>
          <a:p>
            <a:fld id="{B5F38EBE-371F-6045-90A9-6A456B706B3F}" type="slidenum">
              <a:rPr lang="pt-BR" smtClean="0"/>
              <a:t>‹nº›</a:t>
            </a:fld>
            <a:endParaRPr lang="pt-BR"/>
          </a:p>
        </p:txBody>
      </p:sp>
    </p:spTree>
    <p:extLst>
      <p:ext uri="{BB962C8B-B14F-4D97-AF65-F5344CB8AC3E}">
        <p14:creationId xmlns:p14="http://schemas.microsoft.com/office/powerpoint/2010/main" val="2808199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CFC05CCA-2023-1D63-EB92-DB03389FB7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02749F7F-8ED7-2BA7-3241-9FA94C50ED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CDB73BB-7C56-B2CB-4230-4FD5CC4677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CC332F-30BD-964E-8807-E2D412E4B9FD}" type="datetimeFigureOut">
              <a:rPr lang="pt-BR" smtClean="0"/>
              <a:t>13/11/2024</a:t>
            </a:fld>
            <a:endParaRPr lang="pt-BR"/>
          </a:p>
        </p:txBody>
      </p:sp>
      <p:sp>
        <p:nvSpPr>
          <p:cNvPr id="5" name="Espaço Reservado para Rodapé 4">
            <a:extLst>
              <a:ext uri="{FF2B5EF4-FFF2-40B4-BE49-F238E27FC236}">
                <a16:creationId xmlns:a16="http://schemas.microsoft.com/office/drawing/2014/main" id="{17465EDF-EA77-5F98-4504-8BF3ECAC79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7F77165C-55FD-63DB-BFF2-33A7C28DEC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F38EBE-371F-6045-90A9-6A456B706B3F}" type="slidenum">
              <a:rPr lang="pt-BR" smtClean="0"/>
              <a:t>‹nº›</a:t>
            </a:fld>
            <a:endParaRPr lang="pt-BR"/>
          </a:p>
        </p:txBody>
      </p:sp>
    </p:spTree>
    <p:extLst>
      <p:ext uri="{BB962C8B-B14F-4D97-AF65-F5344CB8AC3E}">
        <p14:creationId xmlns:p14="http://schemas.microsoft.com/office/powerpoint/2010/main" val="815319844"/>
      </p:ext>
    </p:extLst>
  </p:cSld>
  <p:clrMap bg1="lt1" tx1="dk1" bg2="lt2" tx2="dk2" accent1="accent1" accent2="accent2" accent3="accent3" accent4="accent4" accent5="accent5" accent6="accent6" hlink="hlink" folHlink="folHlink"/>
  <p:sldLayoutIdLst>
    <p:sldLayoutId id="2147483896"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 id="2147483907" r:id="rId12"/>
    <p:sldLayoutId id="2147483908"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in.gov.br/en/web/dou/-/decreto-n-11.528-de-16-de-maio-de-2023-483637531" TargetMode="Externa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mailto:conselho.transparencia@cgu.gov.br" TargetMode="External"/><Relationship Id="rId2" Type="http://schemas.openxmlformats.org/officeDocument/2006/relationships/hyperlink" Target="https://www.gov.br/cgu/pt-br/assuntos/transparencia-publica/conselho-da-transparencia" TargetMode="Externa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20 Social">
            <a:extLst>
              <a:ext uri="{FF2B5EF4-FFF2-40B4-BE49-F238E27FC236}">
                <a16:creationId xmlns:a16="http://schemas.microsoft.com/office/drawing/2014/main" id="{4F594193-FDB6-A458-9567-9D58671487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9622" y="955713"/>
            <a:ext cx="3548063" cy="3429000"/>
          </a:xfrm>
          <a:prstGeom prst="rect">
            <a:avLst/>
          </a:prstGeom>
          <a:noFill/>
          <a:extLst>
            <a:ext uri="{909E8E84-426E-40DD-AFC4-6F175D3DCCD1}">
              <a14:hiddenFill xmlns:a14="http://schemas.microsoft.com/office/drawing/2010/main">
                <a:solidFill>
                  <a:srgbClr val="FFFFFF"/>
                </a:solidFill>
              </a14:hiddenFill>
            </a:ext>
          </a:extLst>
        </p:spPr>
      </p:pic>
      <p:pic>
        <p:nvPicPr>
          <p:cNvPr id="2" name="Imagem 1">
            <a:extLst>
              <a:ext uri="{FF2B5EF4-FFF2-40B4-BE49-F238E27FC236}">
                <a16:creationId xmlns:a16="http://schemas.microsoft.com/office/drawing/2014/main" id="{F492574A-C0FF-93F9-F363-6FC418D4F8E8}"/>
              </a:ext>
            </a:extLst>
          </p:cNvPr>
          <p:cNvPicPr>
            <a:picLocks noChangeAspect="1"/>
          </p:cNvPicPr>
          <p:nvPr/>
        </p:nvPicPr>
        <p:blipFill>
          <a:blip r:embed="rId3"/>
          <a:stretch>
            <a:fillRect/>
          </a:stretch>
        </p:blipFill>
        <p:spPr>
          <a:xfrm>
            <a:off x="5890516" y="2277775"/>
            <a:ext cx="5051004" cy="1447113"/>
          </a:xfrm>
          <a:prstGeom prst="rect">
            <a:avLst/>
          </a:prstGeom>
        </p:spPr>
      </p:pic>
      <p:sp>
        <p:nvSpPr>
          <p:cNvPr id="5" name="CaixaDeTexto 4">
            <a:extLst>
              <a:ext uri="{FF2B5EF4-FFF2-40B4-BE49-F238E27FC236}">
                <a16:creationId xmlns:a16="http://schemas.microsoft.com/office/drawing/2014/main" id="{F120E8E1-4FBA-75AC-EA91-EA1C0A4B7CCC}"/>
              </a:ext>
            </a:extLst>
          </p:cNvPr>
          <p:cNvSpPr txBox="1"/>
          <p:nvPr/>
        </p:nvSpPr>
        <p:spPr>
          <a:xfrm>
            <a:off x="1809622" y="4628978"/>
            <a:ext cx="9413696" cy="1077218"/>
          </a:xfrm>
          <a:prstGeom prst="rect">
            <a:avLst/>
          </a:prstGeom>
          <a:noFill/>
        </p:spPr>
        <p:txBody>
          <a:bodyPr wrap="square">
            <a:spAutoFit/>
          </a:bodyPr>
          <a:lstStyle/>
          <a:p>
            <a:pPr algn="ctr"/>
            <a:r>
              <a:rPr lang="pt-BR" sz="3200" b="1" dirty="0"/>
              <a:t>Contribuições da transparência, integridade e combate à corrupção para o desenvolvimento sustentável</a:t>
            </a:r>
          </a:p>
        </p:txBody>
      </p:sp>
    </p:spTree>
    <p:extLst>
      <p:ext uri="{BB962C8B-B14F-4D97-AF65-F5344CB8AC3E}">
        <p14:creationId xmlns:p14="http://schemas.microsoft.com/office/powerpoint/2010/main" val="4236021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B58BC04E-CD6F-0F96-B25B-D73751E9F20E}"/>
              </a:ext>
            </a:extLst>
          </p:cNvPr>
          <p:cNvSpPr txBox="1"/>
          <p:nvPr/>
        </p:nvSpPr>
        <p:spPr>
          <a:xfrm>
            <a:off x="430306" y="1228003"/>
            <a:ext cx="11322423" cy="4431983"/>
          </a:xfrm>
          <a:prstGeom prst="rect">
            <a:avLst/>
          </a:prstGeom>
          <a:noFill/>
        </p:spPr>
        <p:txBody>
          <a:bodyPr wrap="square" lIns="91440" tIns="45720" rIns="91440" bIns="45720" rtlCol="0" anchor="t">
            <a:spAutoFit/>
          </a:bodyPr>
          <a:lstStyle/>
          <a:p>
            <a:pPr algn="just"/>
            <a:r>
              <a:rPr lang="pt-BR" sz="2400" dirty="0"/>
              <a:t>	As entidades que compõem o </a:t>
            </a:r>
            <a:r>
              <a:rPr lang="pt-BR" sz="2400" b="1" dirty="0"/>
              <a:t>Conselho de Transparência, Integridade e Combate à Corrupção (CTICC) </a:t>
            </a:r>
            <a:r>
              <a:rPr lang="pt-BR" sz="2400" dirty="0"/>
              <a:t>desenvolveram e apresentaram </a:t>
            </a:r>
            <a:r>
              <a:rPr lang="pt-BR" sz="2400" b="1" dirty="0"/>
              <a:t>31 propostas </a:t>
            </a:r>
            <a:r>
              <a:rPr lang="pt-BR" sz="2400" dirty="0"/>
              <a:t>para o </a:t>
            </a:r>
            <a:r>
              <a:rPr lang="pt-BR" sz="2400" b="1" dirty="0"/>
              <a:t>Plano Clima</a:t>
            </a:r>
            <a:r>
              <a:rPr lang="pt-BR" sz="2400" dirty="0"/>
              <a:t>. Essas sugestões serão discutidas e validadas na atividade </a:t>
            </a:r>
            <a:r>
              <a:rPr lang="pt-BR" sz="2400" b="1" dirty="0"/>
              <a:t>"Contribuições da transparência, integridade e combate à corrupção para o desenvolvimento sustentável"</a:t>
            </a:r>
            <a:r>
              <a:rPr lang="pt-BR" sz="2400" dirty="0"/>
              <a:t>. </a:t>
            </a:r>
          </a:p>
          <a:p>
            <a:pPr algn="just"/>
            <a:endParaRPr lang="pt-BR" sz="2400" dirty="0"/>
          </a:p>
          <a:p>
            <a:pPr algn="just"/>
            <a:r>
              <a:rPr lang="pt-BR" sz="2400" b="1" dirty="0"/>
              <a:t>Essas iniciativas contribuem diretamente para a agenda do G20 de 2024, que prioriza o desenvolvimento sustentável em suas dimensões econômica, social e ambiental.</a:t>
            </a:r>
          </a:p>
          <a:p>
            <a:pPr algn="just"/>
            <a:endParaRPr lang="pt-BR" sz="2400" dirty="0"/>
          </a:p>
          <a:p>
            <a:pPr algn="just"/>
            <a:r>
              <a:rPr lang="pt-BR" sz="2400" dirty="0"/>
              <a:t>Ao promover a transparência e combater a corrupção, as propostas do CTICC buscam garantir que os recursos sejam utilizados de forma eficiente, abordando também questões como a fome, pobreza e desigualdade.</a:t>
            </a:r>
            <a:endParaRPr lang="pt-BR" sz="2400" dirty="0">
              <a:ea typeface="Calibri"/>
              <a:cs typeface="Calibri"/>
            </a:endParaRPr>
          </a:p>
          <a:p>
            <a:pPr algn="just"/>
            <a:endParaRPr lang="pt-BR" dirty="0"/>
          </a:p>
        </p:txBody>
      </p:sp>
      <p:sp>
        <p:nvSpPr>
          <p:cNvPr id="4" name="CaixaDeTexto 3">
            <a:extLst>
              <a:ext uri="{FF2B5EF4-FFF2-40B4-BE49-F238E27FC236}">
                <a16:creationId xmlns:a16="http://schemas.microsoft.com/office/drawing/2014/main" id="{FF24E478-62F0-B951-7CDA-7A6611E89325}"/>
              </a:ext>
            </a:extLst>
          </p:cNvPr>
          <p:cNvSpPr txBox="1"/>
          <p:nvPr/>
        </p:nvSpPr>
        <p:spPr>
          <a:xfrm>
            <a:off x="430306" y="493059"/>
            <a:ext cx="8875059" cy="461665"/>
          </a:xfrm>
          <a:prstGeom prst="rect">
            <a:avLst/>
          </a:prstGeom>
          <a:noFill/>
        </p:spPr>
        <p:txBody>
          <a:bodyPr wrap="square" rtlCol="0">
            <a:spAutoFit/>
          </a:bodyPr>
          <a:lstStyle/>
          <a:p>
            <a:r>
              <a:rPr lang="pt-BR" sz="2400" b="1"/>
              <a:t>ATIVIDADE AUTOGESTIONADA </a:t>
            </a:r>
          </a:p>
        </p:txBody>
      </p:sp>
      <p:pic>
        <p:nvPicPr>
          <p:cNvPr id="3" name="Picture 2" descr="G20 Social">
            <a:extLst>
              <a:ext uri="{FF2B5EF4-FFF2-40B4-BE49-F238E27FC236}">
                <a16:creationId xmlns:a16="http://schemas.microsoft.com/office/drawing/2014/main" id="{1CCC11CB-608A-D687-2E9B-847C6815A2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6792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039EC950-2D96-C3A5-90C8-F46F82ADE315}"/>
              </a:ext>
            </a:extLst>
          </p:cNvPr>
          <p:cNvSpPr txBox="1"/>
          <p:nvPr/>
        </p:nvSpPr>
        <p:spPr>
          <a:xfrm>
            <a:off x="444795" y="409353"/>
            <a:ext cx="6943060"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t-BR" sz="2800" b="1"/>
              <a:t>CONTRIBUIÇÕES DAS ENTIDADES DO CTICC PARA O PLANO CLIMA </a:t>
            </a:r>
            <a:r>
              <a:rPr lang="pt-BR" sz="2800">
                <a:cs typeface="Calibri"/>
              </a:rPr>
              <a:t>​</a:t>
            </a:r>
            <a:endParaRPr lang="pt-BR"/>
          </a:p>
        </p:txBody>
      </p:sp>
      <p:sp>
        <p:nvSpPr>
          <p:cNvPr id="2" name="CaixaDeTexto 1">
            <a:extLst>
              <a:ext uri="{FF2B5EF4-FFF2-40B4-BE49-F238E27FC236}">
                <a16:creationId xmlns:a16="http://schemas.microsoft.com/office/drawing/2014/main" id="{653BFD6D-DDD1-4CF5-029D-7711BF1724EB}"/>
              </a:ext>
            </a:extLst>
          </p:cNvPr>
          <p:cNvSpPr txBox="1"/>
          <p:nvPr/>
        </p:nvSpPr>
        <p:spPr>
          <a:xfrm>
            <a:off x="1202058" y="1905530"/>
            <a:ext cx="4493249" cy="8002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t-BR" sz="2800" b="1" dirty="0"/>
              <a:t>Proposições por Eixo</a:t>
            </a:r>
          </a:p>
          <a:p>
            <a:endParaRPr lang="pt-BR" dirty="0">
              <a:cs typeface="Calibri"/>
            </a:endParaRPr>
          </a:p>
        </p:txBody>
      </p:sp>
      <p:graphicFrame>
        <p:nvGraphicFramePr>
          <p:cNvPr id="6" name="Tabela 5">
            <a:extLst>
              <a:ext uri="{FF2B5EF4-FFF2-40B4-BE49-F238E27FC236}">
                <a16:creationId xmlns:a16="http://schemas.microsoft.com/office/drawing/2014/main" id="{92E7E48A-6E18-A1BA-BF02-7366A84EEBD3}"/>
              </a:ext>
            </a:extLst>
          </p:cNvPr>
          <p:cNvGraphicFramePr>
            <a:graphicFrameLocks noGrp="1"/>
          </p:cNvGraphicFramePr>
          <p:nvPr>
            <p:extLst>
              <p:ext uri="{D42A27DB-BD31-4B8C-83A1-F6EECF244321}">
                <p14:modId xmlns:p14="http://schemas.microsoft.com/office/powerpoint/2010/main" val="2829996808"/>
              </p:ext>
            </p:extLst>
          </p:nvPr>
        </p:nvGraphicFramePr>
        <p:xfrm>
          <a:off x="205484" y="2523078"/>
          <a:ext cx="5167900" cy="1805940"/>
        </p:xfrm>
        <a:graphic>
          <a:graphicData uri="http://schemas.openxmlformats.org/drawingml/2006/table">
            <a:tbl>
              <a:tblPr>
                <a:tableStyleId>{21E4AEA4-8DFA-4A89-87EB-49C32662AFE0}</a:tableStyleId>
              </a:tblPr>
              <a:tblGrid>
                <a:gridCol w="3928237">
                  <a:extLst>
                    <a:ext uri="{9D8B030D-6E8A-4147-A177-3AD203B41FA5}">
                      <a16:colId xmlns:a16="http://schemas.microsoft.com/office/drawing/2014/main" val="4172421962"/>
                    </a:ext>
                  </a:extLst>
                </a:gridCol>
                <a:gridCol w="1239663">
                  <a:extLst>
                    <a:ext uri="{9D8B030D-6E8A-4147-A177-3AD203B41FA5}">
                      <a16:colId xmlns:a16="http://schemas.microsoft.com/office/drawing/2014/main" val="7128911"/>
                    </a:ext>
                  </a:extLst>
                </a:gridCol>
              </a:tblGrid>
              <a:tr h="48387">
                <a:tc>
                  <a:txBody>
                    <a:bodyPr/>
                    <a:lstStyle/>
                    <a:p>
                      <a:pPr algn="ctr" fontAlgn="b"/>
                      <a:r>
                        <a:rPr lang="pt-BR" sz="2000" b="1" u="none" strike="noStrike" dirty="0">
                          <a:solidFill>
                            <a:srgbClr val="000000"/>
                          </a:solidFill>
                          <a:effectLst/>
                        </a:rPr>
                        <a:t>Eixo</a:t>
                      </a:r>
                      <a:endParaRPr lang="pt-BR" sz="20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pt-BR" sz="2000" b="1" u="none" strike="noStrike" dirty="0">
                          <a:effectLst/>
                        </a:rPr>
                        <a:t>Propostas</a:t>
                      </a:r>
                      <a:endParaRPr lang="pt-BR" sz="20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94885506"/>
                  </a:ext>
                </a:extLst>
              </a:tr>
              <a:tr h="161925">
                <a:tc>
                  <a:txBody>
                    <a:bodyPr/>
                    <a:lstStyle/>
                    <a:p>
                      <a:pPr algn="l" fontAlgn="b"/>
                      <a:r>
                        <a:rPr lang="pt-BR" sz="2000" u="none" strike="noStrike" dirty="0">
                          <a:effectLst/>
                        </a:rPr>
                        <a:t>1) Mitigação</a:t>
                      </a:r>
                      <a:endParaRPr lang="pt-BR" sz="20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pt-BR" sz="2800" u="none" strike="noStrike" dirty="0">
                          <a:effectLst/>
                        </a:rPr>
                        <a:t>15</a:t>
                      </a:r>
                      <a:endParaRPr lang="pt-BR" sz="28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6204062"/>
                  </a:ext>
                </a:extLst>
              </a:tr>
              <a:tr h="161925">
                <a:tc>
                  <a:txBody>
                    <a:bodyPr/>
                    <a:lstStyle/>
                    <a:p>
                      <a:pPr algn="l" fontAlgn="b"/>
                      <a:r>
                        <a:rPr lang="pt-BR" sz="2000" u="none" strike="noStrike" dirty="0">
                          <a:effectLst/>
                        </a:rPr>
                        <a:t>2) Adaptação de cidades e ambientes naturais às mudanças do clima</a:t>
                      </a:r>
                      <a:endParaRPr lang="pt-BR" sz="20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pt-BR" sz="2800" u="none" strike="noStrike" dirty="0">
                          <a:effectLst/>
                        </a:rPr>
                        <a:t>11</a:t>
                      </a:r>
                      <a:endParaRPr lang="pt-BR" sz="28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6541507"/>
                  </a:ext>
                </a:extLst>
              </a:tr>
              <a:tr h="161925">
                <a:tc>
                  <a:txBody>
                    <a:bodyPr/>
                    <a:lstStyle/>
                    <a:p>
                      <a:pPr algn="l" fontAlgn="b"/>
                      <a:r>
                        <a:rPr lang="pt-BR" sz="2000" u="none" strike="noStrike" dirty="0">
                          <a:effectLst/>
                        </a:rPr>
                        <a:t>3) Outro</a:t>
                      </a:r>
                      <a:endParaRPr lang="pt-BR" sz="20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pt-BR" sz="2800" u="none" strike="noStrike" dirty="0">
                          <a:effectLst/>
                        </a:rPr>
                        <a:t>5</a:t>
                      </a:r>
                      <a:endParaRPr lang="pt-BR" sz="28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3740966"/>
                  </a:ext>
                </a:extLst>
              </a:tr>
            </a:tbl>
          </a:graphicData>
        </a:graphic>
      </p:graphicFrame>
      <p:graphicFrame>
        <p:nvGraphicFramePr>
          <p:cNvPr id="8" name="Tabela 7">
            <a:extLst>
              <a:ext uri="{FF2B5EF4-FFF2-40B4-BE49-F238E27FC236}">
                <a16:creationId xmlns:a16="http://schemas.microsoft.com/office/drawing/2014/main" id="{EE1C7E76-E366-2DCA-02F9-EECE20E7EA04}"/>
              </a:ext>
            </a:extLst>
          </p:cNvPr>
          <p:cNvGraphicFramePr>
            <a:graphicFrameLocks noGrp="1"/>
          </p:cNvGraphicFramePr>
          <p:nvPr>
            <p:extLst>
              <p:ext uri="{D42A27DB-BD31-4B8C-83A1-F6EECF244321}">
                <p14:modId xmlns:p14="http://schemas.microsoft.com/office/powerpoint/2010/main" val="3057504619"/>
              </p:ext>
            </p:extLst>
          </p:nvPr>
        </p:nvGraphicFramePr>
        <p:xfrm>
          <a:off x="6017231" y="2523078"/>
          <a:ext cx="5969285" cy="3358515"/>
        </p:xfrm>
        <a:graphic>
          <a:graphicData uri="http://schemas.openxmlformats.org/drawingml/2006/table">
            <a:tbl>
              <a:tblPr>
                <a:tableStyleId>{5C22544A-7EE6-4342-B048-85BDC9FD1C3A}</a:tableStyleId>
              </a:tblPr>
              <a:tblGrid>
                <a:gridCol w="4315147">
                  <a:extLst>
                    <a:ext uri="{9D8B030D-6E8A-4147-A177-3AD203B41FA5}">
                      <a16:colId xmlns:a16="http://schemas.microsoft.com/office/drawing/2014/main" val="1442933207"/>
                    </a:ext>
                  </a:extLst>
                </a:gridCol>
                <a:gridCol w="1654138">
                  <a:extLst>
                    <a:ext uri="{9D8B030D-6E8A-4147-A177-3AD203B41FA5}">
                      <a16:colId xmlns:a16="http://schemas.microsoft.com/office/drawing/2014/main" val="2269936041"/>
                    </a:ext>
                  </a:extLst>
                </a:gridCol>
              </a:tblGrid>
              <a:tr h="339283">
                <a:tc>
                  <a:txBody>
                    <a:bodyPr/>
                    <a:lstStyle/>
                    <a:p>
                      <a:pPr marL="0" algn="ctr" defTabSz="914400" rtl="0" eaLnBrk="1" fontAlgn="b" latinLnBrk="0" hangingPunct="1"/>
                      <a:r>
                        <a:rPr lang="pt-BR" sz="2400" b="1" u="none" strike="noStrike" kern="1200" dirty="0">
                          <a:solidFill>
                            <a:srgbClr val="000000"/>
                          </a:solidFill>
                          <a:effectLst/>
                          <a:latin typeface="+mn-lt"/>
                          <a:ea typeface="+mn-ea"/>
                          <a:cs typeface="+mn-cs"/>
                        </a:rPr>
                        <a:t>Entidades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pt-BR" sz="2400" b="1" u="none" strike="noStrike" kern="1200" dirty="0">
                          <a:solidFill>
                            <a:srgbClr val="000000"/>
                          </a:solidFill>
                          <a:effectLst/>
                          <a:latin typeface="+mn-lt"/>
                          <a:ea typeface="+mn-ea"/>
                          <a:cs typeface="+mn-cs"/>
                        </a:rPr>
                        <a:t>Propostas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7907095"/>
                  </a:ext>
                </a:extLst>
              </a:tr>
              <a:tr h="174782">
                <a:tc>
                  <a:txBody>
                    <a:bodyPr/>
                    <a:lstStyle/>
                    <a:p>
                      <a:pPr algn="l" fontAlgn="b"/>
                      <a:r>
                        <a:rPr lang="pt-BR" sz="2000" u="none" strike="noStrike" dirty="0">
                          <a:effectLst/>
                          <a:latin typeface="Calibri"/>
                        </a:rPr>
                        <a:t>Open </a:t>
                      </a:r>
                      <a:r>
                        <a:rPr lang="pt-BR" sz="2000" u="none" strike="noStrike" dirty="0" err="1">
                          <a:effectLst/>
                          <a:latin typeface="Calibri"/>
                        </a:rPr>
                        <a:t>Knowledge</a:t>
                      </a:r>
                      <a:r>
                        <a:rPr lang="pt-BR" sz="2000" u="none" strike="noStrike" dirty="0">
                          <a:effectLst/>
                          <a:latin typeface="Calibri"/>
                        </a:rPr>
                        <a:t> Brasil </a:t>
                      </a:r>
                      <a:endParaRPr lang="pt-BR" sz="20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pt-BR" sz="2800" u="none" strike="noStrike" dirty="0">
                          <a:effectLst/>
                          <a:latin typeface="Calibri"/>
                        </a:rPr>
                        <a:t>12</a:t>
                      </a:r>
                      <a:endParaRPr lang="pt-BR" sz="2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927185"/>
                  </a:ext>
                </a:extLst>
              </a:tr>
              <a:tr h="174782">
                <a:tc>
                  <a:txBody>
                    <a:bodyPr/>
                    <a:lstStyle/>
                    <a:p>
                      <a:pPr algn="l" fontAlgn="b"/>
                      <a:r>
                        <a:rPr lang="pt-BR" sz="2000" u="none" strike="noStrike" dirty="0">
                          <a:effectLst/>
                          <a:latin typeface="Calibri"/>
                        </a:rPr>
                        <a:t>Transparência Internacional Brasil</a:t>
                      </a:r>
                      <a:endParaRPr lang="pt-BR" sz="20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pt-BR" sz="2800" u="none" strike="noStrike" dirty="0">
                          <a:effectLst/>
                          <a:latin typeface="Calibri"/>
                        </a:rPr>
                        <a:t>7</a:t>
                      </a:r>
                      <a:endParaRPr lang="pt-BR" sz="2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92691065"/>
                  </a:ext>
                </a:extLst>
              </a:tr>
              <a:tr h="339283">
                <a:tc>
                  <a:txBody>
                    <a:bodyPr/>
                    <a:lstStyle/>
                    <a:p>
                      <a:pPr algn="l" fontAlgn="b"/>
                      <a:r>
                        <a:rPr lang="pt-BR" sz="2000" u="none" strike="noStrike" dirty="0" err="1">
                          <a:effectLst/>
                          <a:latin typeface="Calibri"/>
                        </a:rPr>
                        <a:t>Abrig</a:t>
                      </a:r>
                      <a:r>
                        <a:rPr lang="pt-BR" sz="2000" u="none" strike="noStrike" dirty="0">
                          <a:effectLst/>
                          <a:latin typeface="Calibri"/>
                        </a:rPr>
                        <a:t> - Associação Brasileira de Relações Institucionais e Governamentais</a:t>
                      </a:r>
                      <a:endParaRPr lang="pt-BR" sz="20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pt-BR" sz="2800" u="none" strike="noStrike" dirty="0">
                          <a:effectLst/>
                          <a:latin typeface="Calibri"/>
                        </a:rPr>
                        <a:t>6</a:t>
                      </a:r>
                      <a:endParaRPr lang="pt-BR" sz="2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171468"/>
                  </a:ext>
                </a:extLst>
              </a:tr>
              <a:tr h="174782">
                <a:tc>
                  <a:txBody>
                    <a:bodyPr/>
                    <a:lstStyle/>
                    <a:p>
                      <a:pPr algn="l" fontAlgn="b"/>
                      <a:r>
                        <a:rPr lang="pt-BR" sz="2000" u="none" strike="noStrike" dirty="0">
                          <a:effectLst/>
                          <a:latin typeface="Calibri"/>
                        </a:rPr>
                        <a:t>Fiquem Sabendo</a:t>
                      </a:r>
                      <a:endParaRPr lang="pt-BR" sz="20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pt-BR" sz="2800" u="none" strike="noStrike" dirty="0">
                          <a:effectLst/>
                          <a:latin typeface="Calibri"/>
                        </a:rPr>
                        <a:t>4</a:t>
                      </a:r>
                      <a:endParaRPr lang="pt-BR" sz="2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1794676"/>
                  </a:ext>
                </a:extLst>
              </a:tr>
              <a:tr h="339283">
                <a:tc>
                  <a:txBody>
                    <a:bodyPr/>
                    <a:lstStyle/>
                    <a:p>
                      <a:pPr algn="l" fontAlgn="b"/>
                      <a:r>
                        <a:rPr lang="pt-BR" sz="2000" u="none" strike="noStrike" dirty="0">
                          <a:effectLst/>
                          <a:latin typeface="Calibri"/>
                        </a:rPr>
                        <a:t>IBGC - Instituto Brasileiro de Governança Corporativa</a:t>
                      </a:r>
                      <a:endParaRPr lang="pt-BR" sz="20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pt-BR" sz="2800" u="none" strike="noStrike" dirty="0">
                          <a:effectLst/>
                          <a:latin typeface="Calibri"/>
                        </a:rPr>
                        <a:t>2</a:t>
                      </a:r>
                      <a:endParaRPr lang="pt-BR" sz="2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2977263"/>
                  </a:ext>
                </a:extLst>
              </a:tr>
              <a:tr h="174782">
                <a:tc>
                  <a:txBody>
                    <a:bodyPr/>
                    <a:lstStyle/>
                    <a:p>
                      <a:pPr algn="l" fontAlgn="b"/>
                      <a:r>
                        <a:rPr lang="pt-BR" sz="2000" u="none" strike="noStrike" dirty="0">
                          <a:effectLst/>
                          <a:latin typeface="Calibri"/>
                        </a:rPr>
                        <a:t>Total Geral</a:t>
                      </a:r>
                      <a:endParaRPr lang="pt-BR" sz="20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pt-BR" sz="2800" u="none" strike="noStrike" dirty="0">
                          <a:effectLst/>
                          <a:latin typeface="Calibri"/>
                        </a:rPr>
                        <a:t>31</a:t>
                      </a:r>
                      <a:endParaRPr lang="pt-BR" sz="2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3929043"/>
                  </a:ext>
                </a:extLst>
              </a:tr>
            </a:tbl>
          </a:graphicData>
        </a:graphic>
      </p:graphicFrame>
      <p:sp>
        <p:nvSpPr>
          <p:cNvPr id="9" name="CaixaDeTexto 8">
            <a:extLst>
              <a:ext uri="{FF2B5EF4-FFF2-40B4-BE49-F238E27FC236}">
                <a16:creationId xmlns:a16="http://schemas.microsoft.com/office/drawing/2014/main" id="{F1049F94-70E5-1F6F-DE42-564C887679F2}"/>
              </a:ext>
            </a:extLst>
          </p:cNvPr>
          <p:cNvSpPr txBox="1"/>
          <p:nvPr/>
        </p:nvSpPr>
        <p:spPr>
          <a:xfrm>
            <a:off x="7262953" y="1918536"/>
            <a:ext cx="4493249"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t-BR" sz="2800" b="1" dirty="0"/>
              <a:t>Proposições por Entidade</a:t>
            </a:r>
            <a:endParaRPr lang="pt-BR" dirty="0">
              <a:cs typeface="Calibri"/>
            </a:endParaRPr>
          </a:p>
        </p:txBody>
      </p:sp>
      <p:pic>
        <p:nvPicPr>
          <p:cNvPr id="3" name="Picture 2" descr="G20 Social">
            <a:extLst>
              <a:ext uri="{FF2B5EF4-FFF2-40B4-BE49-F238E27FC236}">
                <a16:creationId xmlns:a16="http://schemas.microsoft.com/office/drawing/2014/main" id="{DA4F89EA-957A-992D-A01E-8B1966163A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9436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367553"/>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1609665"/>
            <a:ext cx="3648635" cy="369332"/>
          </a:xfrm>
          <a:prstGeom prst="rect">
            <a:avLst/>
          </a:prstGeom>
          <a:solidFill>
            <a:srgbClr val="2F53A1"/>
          </a:solidFill>
        </p:spPr>
        <p:txBody>
          <a:bodyPr wrap="square" rtlCol="0">
            <a:spAutoFit/>
          </a:bodyPr>
          <a:lstStyle/>
          <a:p>
            <a:r>
              <a:rPr lang="pt-BR" b="1">
                <a:solidFill>
                  <a:schemeClr val="bg1"/>
                </a:solidFill>
              </a:rPr>
              <a:t>OPEN KNOWLEDGE BRASIL </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extLst>
              <p:ext uri="{D42A27DB-BD31-4B8C-83A1-F6EECF244321}">
                <p14:modId xmlns:p14="http://schemas.microsoft.com/office/powerpoint/2010/main" val="4208782522"/>
              </p:ext>
            </p:extLst>
          </p:nvPr>
        </p:nvGraphicFramePr>
        <p:xfrm>
          <a:off x="230094" y="2548466"/>
          <a:ext cx="11585386" cy="2108200"/>
        </p:xfrm>
        <a:graphic>
          <a:graphicData uri="http://schemas.openxmlformats.org/drawingml/2006/table">
            <a:tbl>
              <a:tblPr firstRow="1" bandRow="1">
                <a:tableStyleId>{5C22544A-7EE6-4342-B048-85BDC9FD1C3A}</a:tableStyleId>
              </a:tblPr>
              <a:tblGrid>
                <a:gridCol w="10446151">
                  <a:extLst>
                    <a:ext uri="{9D8B030D-6E8A-4147-A177-3AD203B41FA5}">
                      <a16:colId xmlns:a16="http://schemas.microsoft.com/office/drawing/2014/main" val="1659758282"/>
                    </a:ext>
                  </a:extLst>
                </a:gridCol>
                <a:gridCol w="1139235">
                  <a:extLst>
                    <a:ext uri="{9D8B030D-6E8A-4147-A177-3AD203B41FA5}">
                      <a16:colId xmlns:a16="http://schemas.microsoft.com/office/drawing/2014/main" val="887891028"/>
                    </a:ext>
                  </a:extLst>
                </a:gridCol>
              </a:tblGrid>
              <a:tr h="370840">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370840">
                <a:tc>
                  <a:txBody>
                    <a:bodyPr/>
                    <a:lstStyle/>
                    <a:p>
                      <a:pPr algn="just"/>
                      <a:r>
                        <a:rPr lang="pt-BR" sz="1800" b="0" i="0" kern="1200">
                          <a:solidFill>
                            <a:schemeClr val="dk1"/>
                          </a:solidFill>
                          <a:effectLst/>
                          <a:latin typeface="+mn-lt"/>
                          <a:ea typeface="+mn-ea"/>
                          <a:cs typeface="+mn-cs"/>
                        </a:rPr>
                        <a:t>Possibilidade de integração e avaliação conjunta de bases de dados ambientais tanto de nível federal como de níveis estaduais. Exemplos de bases relevantes que sejam possíveis de integrar: Documentos de Origem Florestal - DOF (Ibama), Planos de Manejo Florestal Sustentável (</a:t>
                      </a:r>
                      <a:r>
                        <a:rPr lang="pt-BR" sz="1800" b="0" i="0" kern="1200" err="1">
                          <a:solidFill>
                            <a:schemeClr val="dk1"/>
                          </a:solidFill>
                          <a:effectLst/>
                          <a:latin typeface="+mn-lt"/>
                          <a:ea typeface="+mn-ea"/>
                          <a:cs typeface="+mn-cs"/>
                        </a:rPr>
                        <a:t>Sinaflor</a:t>
                      </a:r>
                      <a:r>
                        <a:rPr lang="pt-BR" sz="1800" b="0" i="0" kern="1200">
                          <a:solidFill>
                            <a:schemeClr val="dk1"/>
                          </a:solidFill>
                          <a:effectLst/>
                          <a:latin typeface="+mn-lt"/>
                          <a:ea typeface="+mn-ea"/>
                          <a:cs typeface="+mn-cs"/>
                        </a:rPr>
                        <a:t>/Ibama), Consignação de crédito (</a:t>
                      </a:r>
                      <a:r>
                        <a:rPr lang="pt-BR" sz="1800" b="0" i="0" kern="1200" err="1">
                          <a:solidFill>
                            <a:schemeClr val="dk1"/>
                          </a:solidFill>
                          <a:effectLst/>
                          <a:latin typeface="+mn-lt"/>
                          <a:ea typeface="+mn-ea"/>
                          <a:cs typeface="+mn-cs"/>
                        </a:rPr>
                        <a:t>Sinaflor</a:t>
                      </a:r>
                      <a:r>
                        <a:rPr lang="pt-BR" sz="1800" b="0" i="0" kern="1200">
                          <a:solidFill>
                            <a:schemeClr val="dk1"/>
                          </a:solidFill>
                          <a:effectLst/>
                          <a:latin typeface="+mn-lt"/>
                          <a:ea typeface="+mn-ea"/>
                          <a:cs typeface="+mn-cs"/>
                        </a:rPr>
                        <a:t>/Ibama), Autorizações de Exploração Florestal - </a:t>
                      </a:r>
                      <a:r>
                        <a:rPr lang="pt-BR" sz="1800" b="0" i="0" kern="1200" err="1">
                          <a:solidFill>
                            <a:schemeClr val="dk1"/>
                          </a:solidFill>
                          <a:effectLst/>
                          <a:latin typeface="+mn-lt"/>
                          <a:ea typeface="+mn-ea"/>
                          <a:cs typeface="+mn-cs"/>
                        </a:rPr>
                        <a:t>Autex</a:t>
                      </a:r>
                      <a:r>
                        <a:rPr lang="pt-BR" sz="1800" b="0" i="0" kern="1200">
                          <a:solidFill>
                            <a:schemeClr val="dk1"/>
                          </a:solidFill>
                          <a:effectLst/>
                          <a:latin typeface="+mn-lt"/>
                          <a:ea typeface="+mn-ea"/>
                          <a:cs typeface="+mn-cs"/>
                        </a:rPr>
                        <a:t> e </a:t>
                      </a:r>
                      <a:r>
                        <a:rPr lang="pt-BR" sz="1800" b="0" i="0" kern="1200" err="1">
                          <a:solidFill>
                            <a:schemeClr val="dk1"/>
                          </a:solidFill>
                          <a:effectLst/>
                          <a:latin typeface="+mn-lt"/>
                          <a:ea typeface="+mn-ea"/>
                          <a:cs typeface="+mn-cs"/>
                        </a:rPr>
                        <a:t>Autef</a:t>
                      </a:r>
                      <a:r>
                        <a:rPr lang="pt-BR" sz="1800" b="0" i="0" kern="1200">
                          <a:solidFill>
                            <a:schemeClr val="dk1"/>
                          </a:solidFill>
                          <a:effectLst/>
                          <a:latin typeface="+mn-lt"/>
                          <a:ea typeface="+mn-ea"/>
                          <a:cs typeface="+mn-cs"/>
                        </a:rPr>
                        <a:t> (Ibama), Licenças de Operações e Multas em nível estadual (IPAAM-AM, SEDAM-RO, etc.), Embargos e multas (Ibama), Cadastro Técnico Federal (Ibama), CAR, DOU e Diários oficiais estaduais.</a:t>
                      </a:r>
                      <a:endParaRPr lang="pt-BR"/>
                    </a:p>
                  </a:txBody>
                  <a:tcPr>
                    <a:solidFill>
                      <a:schemeClr val="accent6">
                        <a:lumMod val="40000"/>
                        <a:lumOff val="60000"/>
                      </a:schemeClr>
                    </a:solidFill>
                  </a:tcPr>
                </a:tc>
                <a:tc>
                  <a:txBody>
                    <a:bodyPr/>
                    <a:lstStyle/>
                    <a:p>
                      <a:endParaRPr lang="pt-BR"/>
                    </a:p>
                    <a:p>
                      <a:endParaRPr lang="pt-BR"/>
                    </a:p>
                    <a:p>
                      <a:endParaRPr lang="pt-BR"/>
                    </a:p>
                    <a:p>
                      <a:r>
                        <a:rPr lang="pt-BR"/>
                        <a:t>Outro</a:t>
                      </a: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4BFCA3B9-FF83-0B81-AEF7-F3D7E39F36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1683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367553"/>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2034968"/>
            <a:ext cx="3648635" cy="369332"/>
          </a:xfrm>
          <a:prstGeom prst="rect">
            <a:avLst/>
          </a:prstGeom>
          <a:solidFill>
            <a:srgbClr val="2F53A1"/>
          </a:solidFill>
        </p:spPr>
        <p:txBody>
          <a:bodyPr wrap="square" rtlCol="0">
            <a:spAutoFit/>
          </a:bodyPr>
          <a:lstStyle/>
          <a:p>
            <a:r>
              <a:rPr lang="pt-BR" b="1">
                <a:solidFill>
                  <a:schemeClr val="bg1"/>
                </a:solidFill>
              </a:rPr>
              <a:t>OPEN KNOWLEDGE BRASIL </a:t>
            </a:r>
          </a:p>
        </p:txBody>
      </p:sp>
      <p:graphicFrame>
        <p:nvGraphicFramePr>
          <p:cNvPr id="5" name="Tabela 4">
            <a:extLst>
              <a:ext uri="{FF2B5EF4-FFF2-40B4-BE49-F238E27FC236}">
                <a16:creationId xmlns:a16="http://schemas.microsoft.com/office/drawing/2014/main" id="{1170EEB7-BAB1-7E47-9FA7-2F78FC7411DB}"/>
              </a:ext>
            </a:extLst>
          </p:cNvPr>
          <p:cNvGraphicFramePr>
            <a:graphicFrameLocks noGrp="1"/>
          </p:cNvGraphicFramePr>
          <p:nvPr>
            <p:extLst>
              <p:ext uri="{D42A27DB-BD31-4B8C-83A1-F6EECF244321}">
                <p14:modId xmlns:p14="http://schemas.microsoft.com/office/powerpoint/2010/main" val="865115065"/>
              </p:ext>
            </p:extLst>
          </p:nvPr>
        </p:nvGraphicFramePr>
        <p:xfrm>
          <a:off x="309562" y="3329908"/>
          <a:ext cx="11572875" cy="1561465"/>
        </p:xfrm>
        <a:graphic>
          <a:graphicData uri="http://schemas.openxmlformats.org/drawingml/2006/table">
            <a:tbl>
              <a:tblPr bandRow="1">
                <a:tableStyleId>{5C22544A-7EE6-4342-B048-85BDC9FD1C3A}</a:tableStyleId>
              </a:tblPr>
              <a:tblGrid>
                <a:gridCol w="10267950">
                  <a:extLst>
                    <a:ext uri="{9D8B030D-6E8A-4147-A177-3AD203B41FA5}">
                      <a16:colId xmlns:a16="http://schemas.microsoft.com/office/drawing/2014/main" val="140883705"/>
                    </a:ext>
                  </a:extLst>
                </a:gridCol>
                <a:gridCol w="1304925">
                  <a:extLst>
                    <a:ext uri="{9D8B030D-6E8A-4147-A177-3AD203B41FA5}">
                      <a16:colId xmlns:a16="http://schemas.microsoft.com/office/drawing/2014/main" val="4026435963"/>
                    </a:ext>
                  </a:extLst>
                </a:gridCol>
              </a:tblGrid>
              <a:tr h="361950">
                <a:tc>
                  <a:txBody>
                    <a:bodyPr/>
                    <a:lstStyle/>
                    <a:p>
                      <a:pPr fontAlgn="base">
                        <a:lnSpc>
                          <a:spcPts val="2175"/>
                        </a:lnSpc>
                      </a:pPr>
                      <a:r>
                        <a:rPr lang="pt-BR" sz="1800" b="1">
                          <a:solidFill>
                            <a:srgbClr val="FFFFFF"/>
                          </a:solidFill>
                          <a:effectLst/>
                          <a:latin typeface="Calibri"/>
                        </a:rPr>
                        <a:t>PROPOSIÇÃO/CONTRIBUIÇÃO</a:t>
                      </a:r>
                      <a:endParaRPr lang="pt-BR" b="1">
                        <a:solidFill>
                          <a:srgbClr val="FFFFFF"/>
                        </a:solidFill>
                        <a:effectLst/>
                        <a:latin typeface="Calibri"/>
                      </a:endParaRPr>
                    </a:p>
                  </a:txBody>
                  <a:tcPr>
                    <a:lnL w="12535" cap="flat" cmpd="sng" algn="ctr">
                      <a:solidFill>
                        <a:srgbClr val="FFFFFF"/>
                      </a:solidFill>
                      <a:prstDash val="solid"/>
                      <a:round/>
                      <a:headEnd type="none" w="med" len="med"/>
                      <a:tailEnd type="none" w="med" len="med"/>
                    </a:lnL>
                    <a:lnR w="12535" cap="flat" cmpd="sng" algn="ctr">
                      <a:solidFill>
                        <a:srgbClr val="FFFFFF"/>
                      </a:solidFill>
                      <a:prstDash val="solid"/>
                      <a:round/>
                      <a:headEnd type="none" w="med" len="med"/>
                      <a:tailEnd type="none" w="med" len="med"/>
                    </a:lnR>
                    <a:lnT w="12535" cap="flat" cmpd="sng" algn="ctr">
                      <a:solidFill>
                        <a:srgbClr val="FFFFFF"/>
                      </a:solidFill>
                      <a:prstDash val="solid"/>
                      <a:round/>
                      <a:headEnd type="none" w="med" len="med"/>
                      <a:tailEnd type="none" w="med" len="med"/>
                    </a:lnT>
                    <a:lnB w="37624" cap="flat" cmpd="sng" algn="ctr">
                      <a:solidFill>
                        <a:srgbClr val="FFFFFF"/>
                      </a:solidFill>
                      <a:prstDash val="solid"/>
                      <a:round/>
                      <a:headEnd type="none" w="med" len="med"/>
                      <a:tailEnd type="none" w="med" len="med"/>
                    </a:lnB>
                    <a:solidFill>
                      <a:srgbClr val="4BAE32"/>
                    </a:solidFill>
                  </a:tcPr>
                </a:tc>
                <a:tc>
                  <a:txBody>
                    <a:bodyPr/>
                    <a:lstStyle/>
                    <a:p>
                      <a:pPr fontAlgn="base">
                        <a:lnSpc>
                          <a:spcPts val="2175"/>
                        </a:lnSpc>
                      </a:pPr>
                      <a:r>
                        <a:rPr lang="pt-BR" sz="1800" b="1">
                          <a:solidFill>
                            <a:srgbClr val="FFFFFF"/>
                          </a:solidFill>
                          <a:effectLst/>
                          <a:latin typeface="Calibri"/>
                        </a:rPr>
                        <a:t>PILAR</a:t>
                      </a:r>
                      <a:endParaRPr lang="pt-BR" b="1">
                        <a:solidFill>
                          <a:srgbClr val="FFFFFF"/>
                        </a:solidFill>
                        <a:effectLst/>
                        <a:latin typeface="Calibri"/>
                      </a:endParaRPr>
                    </a:p>
                  </a:txBody>
                  <a:tcPr>
                    <a:lnL w="12535" cap="flat" cmpd="sng" algn="ctr">
                      <a:solidFill>
                        <a:srgbClr val="FFFFFF"/>
                      </a:solidFill>
                      <a:prstDash val="solid"/>
                      <a:round/>
                      <a:headEnd type="none" w="med" len="med"/>
                      <a:tailEnd type="none" w="med" len="med"/>
                    </a:lnL>
                    <a:lnR w="12535" cap="flat" cmpd="sng" algn="ctr">
                      <a:solidFill>
                        <a:srgbClr val="FFFFFF"/>
                      </a:solidFill>
                      <a:prstDash val="solid"/>
                      <a:round/>
                      <a:headEnd type="none" w="med" len="med"/>
                      <a:tailEnd type="none" w="med" len="med"/>
                    </a:lnR>
                    <a:lnT w="12535" cap="flat" cmpd="sng" algn="ctr">
                      <a:solidFill>
                        <a:srgbClr val="FFFFFF"/>
                      </a:solidFill>
                      <a:prstDash val="solid"/>
                      <a:round/>
                      <a:headEnd type="none" w="med" len="med"/>
                      <a:tailEnd type="none" w="med" len="med"/>
                    </a:lnT>
                    <a:lnB w="37624" cap="flat" cmpd="sng" algn="ctr">
                      <a:solidFill>
                        <a:srgbClr val="FFFFFF"/>
                      </a:solidFill>
                      <a:prstDash val="solid"/>
                      <a:round/>
                      <a:headEnd type="none" w="med" len="med"/>
                      <a:tailEnd type="none" w="med" len="med"/>
                    </a:lnB>
                    <a:solidFill>
                      <a:srgbClr val="4BAE32"/>
                    </a:solidFill>
                  </a:tcPr>
                </a:tc>
                <a:extLst>
                  <a:ext uri="{0D108BD9-81ED-4DB2-BD59-A6C34878D82A}">
                    <a16:rowId xmlns:a16="http://schemas.microsoft.com/office/drawing/2014/main" val="983113052"/>
                  </a:ext>
                </a:extLst>
              </a:tr>
              <a:tr h="361950">
                <a:tc>
                  <a:txBody>
                    <a:bodyPr/>
                    <a:lstStyle/>
                    <a:p>
                      <a:pPr algn="just" fontAlgn="base">
                        <a:lnSpc>
                          <a:spcPts val="2175"/>
                        </a:lnSpc>
                      </a:pPr>
                      <a:r>
                        <a:rPr lang="pt-BR" sz="1800" b="1">
                          <a:effectLst/>
                          <a:latin typeface="Calibri"/>
                        </a:rPr>
                        <a:t>Estabelecimento de programas de estímulo à criação de parques nas zonas de bacias </a:t>
                      </a:r>
                      <a:r>
                        <a:rPr lang="pt-BR" sz="1800" b="1" err="1">
                          <a:effectLst/>
                          <a:latin typeface="Calibri"/>
                        </a:rPr>
                        <a:t>endorreicas</a:t>
                      </a:r>
                      <a:r>
                        <a:rPr lang="pt-BR" sz="1800" b="1">
                          <a:effectLst/>
                          <a:latin typeface="Calibri"/>
                        </a:rPr>
                        <a:t> urbanas (baixos do território)</a:t>
                      </a:r>
                      <a:r>
                        <a:rPr lang="pt-BR" sz="1800">
                          <a:effectLst/>
                          <a:latin typeface="Calibri"/>
                        </a:rPr>
                        <a:t> reduzindo as enchentes urbanas e melhorando a qualidade do ar da região (umidade e captura de carbono) além dos serviços de biofilia já comprovados cientificamente.</a:t>
                      </a:r>
                      <a:endParaRPr lang="pt-BR">
                        <a:effectLst/>
                        <a:latin typeface="Calibri"/>
                      </a:endParaRPr>
                    </a:p>
                  </a:txBody>
                  <a:tcPr>
                    <a:lnL w="12535" cap="flat" cmpd="sng" algn="ctr">
                      <a:solidFill>
                        <a:srgbClr val="FFFFFF"/>
                      </a:solidFill>
                      <a:prstDash val="solid"/>
                      <a:round/>
                      <a:headEnd type="none" w="med" len="med"/>
                      <a:tailEnd type="none" w="med" len="med"/>
                    </a:lnL>
                    <a:lnR w="12535" cap="flat" cmpd="sng" algn="ctr">
                      <a:solidFill>
                        <a:srgbClr val="FFFFFF"/>
                      </a:solidFill>
                      <a:prstDash val="solid"/>
                      <a:round/>
                      <a:headEnd type="none" w="med" len="med"/>
                      <a:tailEnd type="none" w="med" len="med"/>
                    </a:lnR>
                    <a:lnT w="37624" cap="flat" cmpd="sng" algn="ctr">
                      <a:solidFill>
                        <a:srgbClr val="FFFFFF"/>
                      </a:solidFill>
                      <a:prstDash val="solid"/>
                      <a:round/>
                      <a:headEnd type="none" w="med" len="med"/>
                      <a:tailEnd type="none" w="med" len="med"/>
                    </a:lnT>
                    <a:lnB w="12535" cap="flat" cmpd="sng" algn="ctr">
                      <a:solidFill>
                        <a:srgbClr val="FFFFFF"/>
                      </a:solidFill>
                      <a:prstDash val="solid"/>
                      <a:round/>
                      <a:headEnd type="none" w="med" len="med"/>
                      <a:tailEnd type="none" w="med" len="med"/>
                    </a:lnB>
                    <a:solidFill>
                      <a:srgbClr val="C5E0B4"/>
                    </a:solidFill>
                  </a:tcPr>
                </a:tc>
                <a:tc>
                  <a:txBody>
                    <a:bodyPr/>
                    <a:lstStyle/>
                    <a:p>
                      <a:pPr fontAlgn="auto">
                        <a:lnSpc>
                          <a:spcPts val="2175"/>
                        </a:lnSpc>
                      </a:pPr>
                      <a:endParaRPr lang="pt-BR" sz="1800">
                        <a:effectLst/>
                        <a:latin typeface="Calibri" panose="020F0502020204030204" pitchFamily="34" charset="0"/>
                      </a:endParaRPr>
                    </a:p>
                    <a:p>
                      <a:pPr fontAlgn="base">
                        <a:lnSpc>
                          <a:spcPts val="2175"/>
                        </a:lnSpc>
                      </a:pPr>
                      <a:r>
                        <a:rPr lang="pt-BR" sz="1800">
                          <a:effectLst/>
                          <a:latin typeface="Calibri"/>
                        </a:rPr>
                        <a:t>Mitigação</a:t>
                      </a:r>
                      <a:endParaRPr lang="pt-BR">
                        <a:effectLst/>
                        <a:latin typeface="Calibri"/>
                      </a:endParaRPr>
                    </a:p>
                  </a:txBody>
                  <a:tcPr>
                    <a:lnL w="12535" cap="flat" cmpd="sng" algn="ctr">
                      <a:solidFill>
                        <a:srgbClr val="FFFFFF"/>
                      </a:solidFill>
                      <a:prstDash val="solid"/>
                      <a:round/>
                      <a:headEnd type="none" w="med" len="med"/>
                      <a:tailEnd type="none" w="med" len="med"/>
                    </a:lnL>
                    <a:lnR w="12535" cap="flat" cmpd="sng" algn="ctr">
                      <a:solidFill>
                        <a:srgbClr val="FFFFFF"/>
                      </a:solidFill>
                      <a:prstDash val="solid"/>
                      <a:round/>
                      <a:headEnd type="none" w="med" len="med"/>
                      <a:tailEnd type="none" w="med" len="med"/>
                    </a:lnR>
                    <a:lnT w="37624" cap="flat" cmpd="sng" algn="ctr">
                      <a:solidFill>
                        <a:srgbClr val="FFFFFF"/>
                      </a:solidFill>
                      <a:prstDash val="solid"/>
                      <a:round/>
                      <a:headEnd type="none" w="med" len="med"/>
                      <a:tailEnd type="none" w="med" len="med"/>
                    </a:lnT>
                    <a:lnB w="12535" cap="flat" cmpd="sng" algn="ctr">
                      <a:solidFill>
                        <a:srgbClr val="FFFFFF"/>
                      </a:solidFill>
                      <a:prstDash val="solid"/>
                      <a:round/>
                      <a:headEnd type="none" w="med" len="med"/>
                      <a:tailEnd type="none" w="med" len="med"/>
                    </a:lnB>
                    <a:solidFill>
                      <a:srgbClr val="C5E0B4"/>
                    </a:solidFill>
                  </a:tcPr>
                </a:tc>
                <a:extLst>
                  <a:ext uri="{0D108BD9-81ED-4DB2-BD59-A6C34878D82A}">
                    <a16:rowId xmlns:a16="http://schemas.microsoft.com/office/drawing/2014/main" val="1495397205"/>
                  </a:ext>
                </a:extLst>
              </a:tr>
            </a:tbl>
          </a:graphicData>
        </a:graphic>
      </p:graphicFrame>
      <p:pic>
        <p:nvPicPr>
          <p:cNvPr id="2" name="Picture 2" descr="G20 Social">
            <a:extLst>
              <a:ext uri="{FF2B5EF4-FFF2-40B4-BE49-F238E27FC236}">
                <a16:creationId xmlns:a16="http://schemas.microsoft.com/office/drawing/2014/main" id="{29D7C90C-7C60-82F8-0B1B-CF5BF08BA9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3925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367553"/>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1715991"/>
            <a:ext cx="3648635" cy="369332"/>
          </a:xfrm>
          <a:prstGeom prst="rect">
            <a:avLst/>
          </a:prstGeom>
          <a:solidFill>
            <a:srgbClr val="2F53A1"/>
          </a:solidFill>
        </p:spPr>
        <p:txBody>
          <a:bodyPr wrap="square" rtlCol="0">
            <a:spAutoFit/>
          </a:bodyPr>
          <a:lstStyle/>
          <a:p>
            <a:r>
              <a:rPr lang="pt-BR" b="1">
                <a:solidFill>
                  <a:schemeClr val="bg1"/>
                </a:solidFill>
              </a:rPr>
              <a:t>OPEN KNOWLEDGE BRASIL </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extLst>
              <p:ext uri="{D42A27DB-BD31-4B8C-83A1-F6EECF244321}">
                <p14:modId xmlns:p14="http://schemas.microsoft.com/office/powerpoint/2010/main" val="515025949"/>
              </p:ext>
            </p:extLst>
          </p:nvPr>
        </p:nvGraphicFramePr>
        <p:xfrm>
          <a:off x="300978" y="2380117"/>
          <a:ext cx="11585385" cy="1833880"/>
        </p:xfrm>
        <a:graphic>
          <a:graphicData uri="http://schemas.openxmlformats.org/drawingml/2006/table">
            <a:tbl>
              <a:tblPr firstRow="1" bandRow="1">
                <a:tableStyleId>{5C22544A-7EE6-4342-B048-85BDC9FD1C3A}</a:tableStyleId>
              </a:tblPr>
              <a:tblGrid>
                <a:gridCol w="9365847">
                  <a:extLst>
                    <a:ext uri="{9D8B030D-6E8A-4147-A177-3AD203B41FA5}">
                      <a16:colId xmlns:a16="http://schemas.microsoft.com/office/drawing/2014/main" val="1659758282"/>
                    </a:ext>
                  </a:extLst>
                </a:gridCol>
                <a:gridCol w="2219538">
                  <a:extLst>
                    <a:ext uri="{9D8B030D-6E8A-4147-A177-3AD203B41FA5}">
                      <a16:colId xmlns:a16="http://schemas.microsoft.com/office/drawing/2014/main" val="887891028"/>
                    </a:ext>
                  </a:extLst>
                </a:gridCol>
              </a:tblGrid>
              <a:tr h="370840">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370839">
                <a:tc>
                  <a:txBody>
                    <a:bodyPr/>
                    <a:lstStyle/>
                    <a:p>
                      <a:pPr lvl="0" algn="just">
                        <a:buNone/>
                      </a:pPr>
                      <a:r>
                        <a:rPr lang="pt-BR" sz="1800" b="1" i="0" u="none" strike="noStrike" kern="1200" noProof="0">
                          <a:solidFill>
                            <a:srgbClr val="000000"/>
                          </a:solidFill>
                          <a:effectLst/>
                          <a:latin typeface="Calibri"/>
                        </a:rPr>
                        <a:t>Proteção, conservação e preservação das ÁREAS DE PRESERVAÇÃO PERMANENTE - APP</a:t>
                      </a:r>
                      <a:r>
                        <a:rPr lang="pt-BR" sz="1800" b="0" i="0" u="none" strike="noStrike" kern="1200" noProof="0">
                          <a:solidFill>
                            <a:srgbClr val="000000"/>
                          </a:solidFill>
                          <a:effectLst/>
                          <a:latin typeface="Calibri"/>
                        </a:rPr>
                        <a:t> - previstas no Código Florestal Brasileiro que sofrem com a flexibilização de sua ocupação e financeirização nos territórios brasileiros, principalmente urbanos e costeiros. Essas áreas são de grande importância para o amortecimento das fases de intensidades climáticas (chuva e seca) previstas com o aquecimento global e serão cruciais para a redução de danos no país.</a:t>
                      </a:r>
                      <a:endParaRPr lang="pt-BR">
                        <a:latin typeface="Calibri"/>
                      </a:endParaRPr>
                    </a:p>
                  </a:txBody>
                  <a:tcPr>
                    <a:solidFill>
                      <a:schemeClr val="accent6">
                        <a:lumMod val="40000"/>
                        <a:lumOff val="60000"/>
                      </a:schemeClr>
                    </a:solidFill>
                  </a:tcPr>
                </a:tc>
                <a:tc>
                  <a:txBody>
                    <a:bodyPr/>
                    <a:lstStyle/>
                    <a:p>
                      <a:pPr lvl="0">
                        <a:buNone/>
                      </a:pPr>
                      <a:r>
                        <a:rPr lang="pt-BR" sz="1800" b="0" i="0" u="none" strike="noStrike" noProof="0">
                          <a:solidFill>
                            <a:srgbClr val="000000"/>
                          </a:solidFill>
                          <a:latin typeface="Calibri"/>
                        </a:rPr>
                        <a:t>Adaptação de cidades e ambientes naturais às mudanças do clima.</a:t>
                      </a:r>
                      <a:endParaRPr lang="pt-BR" sz="1800">
                        <a:latin typeface="Calibri"/>
                      </a:endParaRP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690D1E00-0F95-AEDD-E4EF-C8B02E671F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9378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367553"/>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2034968"/>
            <a:ext cx="3648635" cy="369332"/>
          </a:xfrm>
          <a:prstGeom prst="rect">
            <a:avLst/>
          </a:prstGeom>
          <a:solidFill>
            <a:srgbClr val="2F53A1"/>
          </a:solidFill>
        </p:spPr>
        <p:txBody>
          <a:bodyPr wrap="square" rtlCol="0">
            <a:spAutoFit/>
          </a:bodyPr>
          <a:lstStyle/>
          <a:p>
            <a:r>
              <a:rPr lang="pt-BR" b="1">
                <a:solidFill>
                  <a:schemeClr val="bg1"/>
                </a:solidFill>
              </a:rPr>
              <a:t>OPEN KNOWLEDGE BRASIL </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extLst>
              <p:ext uri="{D42A27DB-BD31-4B8C-83A1-F6EECF244321}">
                <p14:modId xmlns:p14="http://schemas.microsoft.com/office/powerpoint/2010/main" val="2142736817"/>
              </p:ext>
            </p:extLst>
          </p:nvPr>
        </p:nvGraphicFramePr>
        <p:xfrm>
          <a:off x="300978" y="2849722"/>
          <a:ext cx="11585387" cy="1559560"/>
        </p:xfrm>
        <a:graphic>
          <a:graphicData uri="http://schemas.openxmlformats.org/drawingml/2006/table">
            <a:tbl>
              <a:tblPr firstRow="1" bandRow="1">
                <a:tableStyleId>{5C22544A-7EE6-4342-B048-85BDC9FD1C3A}</a:tableStyleId>
              </a:tblPr>
              <a:tblGrid>
                <a:gridCol w="10253240">
                  <a:extLst>
                    <a:ext uri="{9D8B030D-6E8A-4147-A177-3AD203B41FA5}">
                      <a16:colId xmlns:a16="http://schemas.microsoft.com/office/drawing/2014/main" val="1659758282"/>
                    </a:ext>
                  </a:extLst>
                </a:gridCol>
                <a:gridCol w="1332147">
                  <a:extLst>
                    <a:ext uri="{9D8B030D-6E8A-4147-A177-3AD203B41FA5}">
                      <a16:colId xmlns:a16="http://schemas.microsoft.com/office/drawing/2014/main" val="887891028"/>
                    </a:ext>
                  </a:extLst>
                </a:gridCol>
              </a:tblGrid>
              <a:tr h="370840">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370839">
                <a:tc>
                  <a:txBody>
                    <a:bodyPr/>
                    <a:lstStyle/>
                    <a:p>
                      <a:pPr lvl="0" algn="just">
                        <a:buNone/>
                      </a:pPr>
                      <a:r>
                        <a:rPr lang="pt-BR" sz="1800" b="1" i="0" u="none" strike="noStrike" kern="1200" noProof="0">
                          <a:solidFill>
                            <a:srgbClr val="000000"/>
                          </a:solidFill>
                          <a:effectLst/>
                          <a:latin typeface="Calibri"/>
                        </a:rPr>
                        <a:t>Políticas de incentivo à arborização urbana e regional com espécies do bioma</a:t>
                      </a:r>
                      <a:r>
                        <a:rPr lang="pt-BR" sz="1800" b="0" i="0" u="none" strike="noStrike" kern="1200" noProof="0">
                          <a:solidFill>
                            <a:srgbClr val="000000"/>
                          </a:solidFill>
                          <a:effectLst/>
                          <a:latin typeface="Calibri"/>
                        </a:rPr>
                        <a:t> - nativas, fortalecendo as dinâmicas ecológicas locais de fauna e flora. Somado a isso, </a:t>
                      </a:r>
                      <a:r>
                        <a:rPr lang="pt-BR" sz="1800" b="1" i="0" u="none" strike="noStrike" kern="1200" noProof="0">
                          <a:solidFill>
                            <a:srgbClr val="000000"/>
                          </a:solidFill>
                          <a:effectLst/>
                          <a:latin typeface="Calibri"/>
                        </a:rPr>
                        <a:t>previsão em lei de levantamento arbóreo a ser disponibilizado publicamente</a:t>
                      </a:r>
                      <a:r>
                        <a:rPr lang="pt-BR" sz="1800" b="0" i="0" u="none" strike="noStrike" kern="1200" noProof="0">
                          <a:solidFill>
                            <a:srgbClr val="000000"/>
                          </a:solidFill>
                          <a:effectLst/>
                          <a:latin typeface="Calibri"/>
                        </a:rPr>
                        <a:t>, no formato de dado aberto, bem como mecanismos de controle social e fiscalização pública sobre as ações previstas na política.</a:t>
                      </a:r>
                      <a:endParaRPr lang="pt-BR" sz="1800">
                        <a:latin typeface="Calibri"/>
                      </a:endParaRPr>
                    </a:p>
                  </a:txBody>
                  <a:tcPr>
                    <a:solidFill>
                      <a:schemeClr val="accent6">
                        <a:lumMod val="40000"/>
                        <a:lumOff val="60000"/>
                      </a:schemeClr>
                    </a:solidFill>
                  </a:tcPr>
                </a:tc>
                <a:tc>
                  <a:txBody>
                    <a:bodyPr/>
                    <a:lstStyle/>
                    <a:p>
                      <a:pPr lvl="0">
                        <a:buNone/>
                      </a:pPr>
                      <a:endParaRPr lang="pt-BR"/>
                    </a:p>
                    <a:p>
                      <a:pPr lvl="0">
                        <a:buNone/>
                      </a:pPr>
                      <a:r>
                        <a:rPr lang="pt-BR"/>
                        <a:t>Mitigação</a:t>
                      </a:r>
                    </a:p>
                    <a:p>
                      <a:pPr lvl="0">
                        <a:buNone/>
                      </a:pPr>
                      <a:endParaRPr lang="pt-BR"/>
                    </a:p>
                    <a:p>
                      <a:pPr lvl="0">
                        <a:buNone/>
                      </a:pPr>
                      <a:endParaRPr lang="pt-B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DB8278FF-CACC-1FAB-6FDC-C0D865AFAE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1822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367553"/>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1964084"/>
            <a:ext cx="3648635" cy="369332"/>
          </a:xfrm>
          <a:prstGeom prst="rect">
            <a:avLst/>
          </a:prstGeom>
          <a:solidFill>
            <a:srgbClr val="2F53A1"/>
          </a:solidFill>
        </p:spPr>
        <p:txBody>
          <a:bodyPr wrap="square" lIns="91440" tIns="45720" rIns="91440" bIns="45720" rtlCol="0" anchor="t">
            <a:spAutoFit/>
          </a:bodyPr>
          <a:lstStyle/>
          <a:p>
            <a:r>
              <a:rPr lang="pt-BR" b="1" dirty="0">
                <a:solidFill>
                  <a:schemeClr val="bg1"/>
                </a:solidFill>
              </a:rPr>
              <a:t>OPEN KNOWLEDGE BRASIL</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extLst>
              <p:ext uri="{D42A27DB-BD31-4B8C-83A1-F6EECF244321}">
                <p14:modId xmlns:p14="http://schemas.microsoft.com/office/powerpoint/2010/main" val="2080332706"/>
              </p:ext>
            </p:extLst>
          </p:nvPr>
        </p:nvGraphicFramePr>
        <p:xfrm>
          <a:off x="221233" y="2973768"/>
          <a:ext cx="11585385" cy="2108200"/>
        </p:xfrm>
        <a:graphic>
          <a:graphicData uri="http://schemas.openxmlformats.org/drawingml/2006/table">
            <a:tbl>
              <a:tblPr firstRow="1" bandRow="1">
                <a:tableStyleId>{5C22544A-7EE6-4342-B048-85BDC9FD1C3A}</a:tableStyleId>
              </a:tblPr>
              <a:tblGrid>
                <a:gridCol w="9616632">
                  <a:extLst>
                    <a:ext uri="{9D8B030D-6E8A-4147-A177-3AD203B41FA5}">
                      <a16:colId xmlns:a16="http://schemas.microsoft.com/office/drawing/2014/main" val="1659758282"/>
                    </a:ext>
                  </a:extLst>
                </a:gridCol>
                <a:gridCol w="1968753">
                  <a:extLst>
                    <a:ext uri="{9D8B030D-6E8A-4147-A177-3AD203B41FA5}">
                      <a16:colId xmlns:a16="http://schemas.microsoft.com/office/drawing/2014/main" val="887891028"/>
                    </a:ext>
                  </a:extLst>
                </a:gridCol>
              </a:tblGrid>
              <a:tr h="370840">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370840">
                <a:tc>
                  <a:txBody>
                    <a:bodyPr/>
                    <a:lstStyle/>
                    <a:p>
                      <a:pPr lvl="0" algn="just">
                        <a:buNone/>
                      </a:pPr>
                      <a:r>
                        <a:rPr lang="pt-BR" sz="1800" b="1" i="0" u="none" strike="noStrike" kern="1200" noProof="0">
                          <a:solidFill>
                            <a:srgbClr val="000000"/>
                          </a:solidFill>
                          <a:effectLst/>
                          <a:latin typeface="Calibri"/>
                        </a:rPr>
                        <a:t>Políticas de incentivo à pavimentação urbana com solos permeáveis</a:t>
                      </a:r>
                      <a:r>
                        <a:rPr lang="pt-BR" sz="1800" b="0" i="0" u="none" strike="noStrike" kern="1200" noProof="0">
                          <a:solidFill>
                            <a:srgbClr val="000000"/>
                          </a:solidFill>
                          <a:effectLst/>
                          <a:latin typeface="Calibri"/>
                        </a:rPr>
                        <a:t>, diminuindo o risco de enchentes e aumentando a recarga dos lençóis freáticos urbanos. Somado a isso, previsão em lei de levantamento do viário com respectiva composição e última manutenção, a ser d</a:t>
                      </a:r>
                      <a:r>
                        <a:rPr lang="pt-BR" sz="1800" b="1" i="0" u="none" strike="noStrike" kern="1200" noProof="0">
                          <a:solidFill>
                            <a:srgbClr val="000000"/>
                          </a:solidFill>
                          <a:effectLst/>
                          <a:latin typeface="Calibri"/>
                        </a:rPr>
                        <a:t>isponibilizado publicamente, no formato de </a:t>
                      </a:r>
                      <a:r>
                        <a:rPr lang="pt-BR" sz="1800" b="1" i="0" u="none" strike="noStrike" kern="1200" noProof="0" err="1">
                          <a:solidFill>
                            <a:srgbClr val="000000"/>
                          </a:solidFill>
                          <a:effectLst/>
                          <a:latin typeface="Calibri"/>
                        </a:rPr>
                        <a:t>geodado</a:t>
                      </a:r>
                      <a:r>
                        <a:rPr lang="pt-BR" sz="1800" b="1" i="0" u="none" strike="noStrike" kern="1200" noProof="0">
                          <a:solidFill>
                            <a:srgbClr val="000000"/>
                          </a:solidFill>
                          <a:effectLst/>
                          <a:latin typeface="Calibri"/>
                        </a:rPr>
                        <a:t> aberto</a:t>
                      </a:r>
                      <a:r>
                        <a:rPr lang="pt-BR" sz="1800" b="0" i="0" u="none" strike="noStrike" kern="1200" noProof="0">
                          <a:solidFill>
                            <a:srgbClr val="000000"/>
                          </a:solidFill>
                          <a:effectLst/>
                          <a:latin typeface="Calibri"/>
                        </a:rPr>
                        <a:t>, bem como mecanismos de controle social e fiscalização pública sobre as ações previstas na política.</a:t>
                      </a:r>
                      <a:endParaRPr lang="pt-BR" sz="1800">
                        <a:latin typeface="Calibri"/>
                      </a:endParaRPr>
                    </a:p>
                  </a:txBody>
                  <a:tcPr>
                    <a:solidFill>
                      <a:schemeClr val="accent6">
                        <a:lumMod val="40000"/>
                        <a:lumOff val="60000"/>
                      </a:schemeClr>
                    </a:solidFill>
                  </a:tcPr>
                </a:tc>
                <a:tc>
                  <a:txBody>
                    <a:bodyPr/>
                    <a:lstStyle/>
                    <a:p>
                      <a:r>
                        <a:rPr lang="pt-BR" sz="1800" b="0" i="0" u="none" strike="noStrike" noProof="0">
                          <a:solidFill>
                            <a:srgbClr val="000000"/>
                          </a:solidFill>
                          <a:latin typeface="Arial"/>
                        </a:rPr>
                        <a:t>Adaptação de cidades e ambientes naturais às mudanças do clima</a:t>
                      </a:r>
                      <a:endParaRPr lang="pt-B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ADCF82A1-4287-BD57-54D6-384DD81184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4538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367553"/>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1928642"/>
            <a:ext cx="3648635" cy="369332"/>
          </a:xfrm>
          <a:prstGeom prst="rect">
            <a:avLst/>
          </a:prstGeom>
          <a:solidFill>
            <a:srgbClr val="2F53A1"/>
          </a:solidFill>
        </p:spPr>
        <p:txBody>
          <a:bodyPr wrap="square" lIns="91440" tIns="45720" rIns="91440" bIns="45720" rtlCol="0" anchor="t">
            <a:spAutoFit/>
          </a:bodyPr>
          <a:lstStyle/>
          <a:p>
            <a:r>
              <a:rPr lang="pt-BR" b="1" dirty="0">
                <a:solidFill>
                  <a:schemeClr val="bg1"/>
                </a:solidFill>
              </a:rPr>
              <a:t>OPEN KNOWLEDGE BRASIL</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extLst>
              <p:ext uri="{D42A27DB-BD31-4B8C-83A1-F6EECF244321}">
                <p14:modId xmlns:p14="http://schemas.microsoft.com/office/powerpoint/2010/main" val="2230572013"/>
              </p:ext>
            </p:extLst>
          </p:nvPr>
        </p:nvGraphicFramePr>
        <p:xfrm>
          <a:off x="230094" y="2894024"/>
          <a:ext cx="11585386" cy="1285240"/>
        </p:xfrm>
        <a:graphic>
          <a:graphicData uri="http://schemas.openxmlformats.org/drawingml/2006/table">
            <a:tbl>
              <a:tblPr firstRow="1" bandRow="1">
                <a:tableStyleId>{5C22544A-7EE6-4342-B048-85BDC9FD1C3A}</a:tableStyleId>
              </a:tblPr>
              <a:tblGrid>
                <a:gridCol w="9298329">
                  <a:extLst>
                    <a:ext uri="{9D8B030D-6E8A-4147-A177-3AD203B41FA5}">
                      <a16:colId xmlns:a16="http://schemas.microsoft.com/office/drawing/2014/main" val="1659758282"/>
                    </a:ext>
                  </a:extLst>
                </a:gridCol>
                <a:gridCol w="2287057">
                  <a:extLst>
                    <a:ext uri="{9D8B030D-6E8A-4147-A177-3AD203B41FA5}">
                      <a16:colId xmlns:a16="http://schemas.microsoft.com/office/drawing/2014/main" val="887891028"/>
                    </a:ext>
                  </a:extLst>
                </a:gridCol>
              </a:tblGrid>
              <a:tr h="370840">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370839">
                <a:tc>
                  <a:txBody>
                    <a:bodyPr/>
                    <a:lstStyle/>
                    <a:p>
                      <a:pPr lvl="0" algn="just">
                        <a:buNone/>
                      </a:pPr>
                      <a:r>
                        <a:rPr lang="pt-BR" sz="1800" b="0" i="0" u="none" strike="noStrike" kern="1200" noProof="0">
                          <a:solidFill>
                            <a:srgbClr val="000000"/>
                          </a:solidFill>
                          <a:effectLst/>
                          <a:latin typeface="Calibri"/>
                        </a:rPr>
                        <a:t>Políticas de separação de resíduos químicos mais eficiente e combate à contaminação urbana e rural, bem como mecanismos mais eficazes de fiscalização de emissões de resíduos para entes privados, com acesso público aos dados, permitindo assim controle social efetivo.</a:t>
                      </a:r>
                      <a:endParaRPr lang="pt-BR" sz="1800">
                        <a:latin typeface="Calibri"/>
                      </a:endParaRPr>
                    </a:p>
                  </a:txBody>
                  <a:tcPr>
                    <a:solidFill>
                      <a:schemeClr val="accent6">
                        <a:lumMod val="40000"/>
                        <a:lumOff val="60000"/>
                      </a:schemeClr>
                    </a:solidFill>
                  </a:tcPr>
                </a:tc>
                <a:tc>
                  <a:txBody>
                    <a:bodyPr/>
                    <a:lstStyle/>
                    <a:p>
                      <a:pPr lvl="0">
                        <a:buNone/>
                      </a:pPr>
                      <a:r>
                        <a:rPr lang="pt-BR">
                          <a:latin typeface="Calibri"/>
                        </a:rPr>
                        <a:t>Adaptação de cidades e ambientes naturais às mudanças do clima</a:t>
                      </a: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92F10BEF-FC69-10D8-4485-DF8E0A1DC2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5475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367553"/>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1928642"/>
            <a:ext cx="3648635" cy="369332"/>
          </a:xfrm>
          <a:prstGeom prst="rect">
            <a:avLst/>
          </a:prstGeom>
          <a:solidFill>
            <a:srgbClr val="2F53A1"/>
          </a:solidFill>
        </p:spPr>
        <p:txBody>
          <a:bodyPr wrap="square" lIns="91440" tIns="45720" rIns="91440" bIns="45720" rtlCol="0" anchor="t">
            <a:spAutoFit/>
          </a:bodyPr>
          <a:lstStyle/>
          <a:p>
            <a:r>
              <a:rPr lang="pt-BR" b="1" dirty="0">
                <a:solidFill>
                  <a:schemeClr val="bg1"/>
                </a:solidFill>
              </a:rPr>
              <a:t>OPEN KNOWLEDGE BRASIL</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extLst>
              <p:ext uri="{D42A27DB-BD31-4B8C-83A1-F6EECF244321}">
                <p14:modId xmlns:p14="http://schemas.microsoft.com/office/powerpoint/2010/main" val="2011035026"/>
              </p:ext>
            </p:extLst>
          </p:nvPr>
        </p:nvGraphicFramePr>
        <p:xfrm>
          <a:off x="230094" y="2894024"/>
          <a:ext cx="11585387" cy="1833880"/>
        </p:xfrm>
        <a:graphic>
          <a:graphicData uri="http://schemas.openxmlformats.org/drawingml/2006/table">
            <a:tbl>
              <a:tblPr firstRow="1" bandRow="1">
                <a:tableStyleId>{5C22544A-7EE6-4342-B048-85BDC9FD1C3A}</a:tableStyleId>
              </a:tblPr>
              <a:tblGrid>
                <a:gridCol w="9182582">
                  <a:extLst>
                    <a:ext uri="{9D8B030D-6E8A-4147-A177-3AD203B41FA5}">
                      <a16:colId xmlns:a16="http://schemas.microsoft.com/office/drawing/2014/main" val="1659758282"/>
                    </a:ext>
                  </a:extLst>
                </a:gridCol>
                <a:gridCol w="2402805">
                  <a:extLst>
                    <a:ext uri="{9D8B030D-6E8A-4147-A177-3AD203B41FA5}">
                      <a16:colId xmlns:a16="http://schemas.microsoft.com/office/drawing/2014/main" val="887891028"/>
                    </a:ext>
                  </a:extLst>
                </a:gridCol>
              </a:tblGrid>
              <a:tr h="370840">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370839">
                <a:tc>
                  <a:txBody>
                    <a:bodyPr/>
                    <a:lstStyle/>
                    <a:p>
                      <a:pPr lvl="0" algn="just">
                        <a:buNone/>
                      </a:pPr>
                      <a:r>
                        <a:rPr lang="pt-BR" sz="1800" b="1" i="0" u="none" strike="noStrike" kern="1200" noProof="0">
                          <a:solidFill>
                            <a:srgbClr val="000000"/>
                          </a:solidFill>
                          <a:effectLst/>
                          <a:latin typeface="Calibri"/>
                        </a:rPr>
                        <a:t>Fortalecimento dos planos de saneamento ecológico descentralizados, divididos por bacias</a:t>
                      </a:r>
                      <a:r>
                        <a:rPr lang="pt-BR" sz="1800" b="0" i="0" u="none" strike="noStrike" kern="1200" noProof="0">
                          <a:solidFill>
                            <a:srgbClr val="000000"/>
                          </a:solidFill>
                          <a:effectLst/>
                          <a:latin typeface="Calibri"/>
                        </a:rPr>
                        <a:t>, com tratamento ecológico por meio de vegetação filtrante minimizando a concentração dos resíduos líquidos poluídos nas estações de tratamento, minimizando os impactos no ambiente. </a:t>
                      </a:r>
                      <a:r>
                        <a:rPr lang="pt-BR" sz="1800" b="1" i="0" u="none" strike="noStrike" kern="1200" noProof="0">
                          <a:solidFill>
                            <a:srgbClr val="000000"/>
                          </a:solidFill>
                          <a:effectLst/>
                          <a:latin typeface="Calibri"/>
                        </a:rPr>
                        <a:t>Disponibilização de dados abertos</a:t>
                      </a:r>
                      <a:r>
                        <a:rPr lang="pt-BR" sz="1800" b="0" i="0" u="none" strike="noStrike" kern="1200" noProof="0">
                          <a:solidFill>
                            <a:srgbClr val="000000"/>
                          </a:solidFill>
                          <a:effectLst/>
                          <a:latin typeface="Calibri"/>
                        </a:rPr>
                        <a:t> sobre saneamento que sejam compatibilizados tanto do ponto de vista administrativo quanto do ponto de vista ecológico (separação por bacias).</a:t>
                      </a:r>
                      <a:endParaRPr lang="pt-BR" sz="1800">
                        <a:latin typeface="Calibri"/>
                      </a:endParaRPr>
                    </a:p>
                  </a:txBody>
                  <a:tcPr>
                    <a:solidFill>
                      <a:schemeClr val="accent6">
                        <a:lumMod val="40000"/>
                        <a:lumOff val="60000"/>
                      </a:schemeClr>
                    </a:solidFill>
                  </a:tcPr>
                </a:tc>
                <a:tc>
                  <a:txBody>
                    <a:bodyPr/>
                    <a:lstStyle/>
                    <a:p>
                      <a:pPr lvl="0">
                        <a:buNone/>
                      </a:pPr>
                      <a:endParaRPr lang="pt-BR" sz="1800" b="0" i="0" u="none" strike="noStrike" noProof="0">
                        <a:solidFill>
                          <a:srgbClr val="000000"/>
                        </a:solidFill>
                        <a:latin typeface="Arial"/>
                      </a:endParaRPr>
                    </a:p>
                    <a:p>
                      <a:pPr lvl="0">
                        <a:buNone/>
                      </a:pPr>
                      <a:r>
                        <a:rPr lang="pt-BR" sz="1800" b="0" i="0" u="none" strike="noStrike" noProof="0">
                          <a:solidFill>
                            <a:srgbClr val="000000"/>
                          </a:solidFill>
                          <a:latin typeface="Calibri"/>
                        </a:rPr>
                        <a:t>Adaptação de cidades e ambientes naturais às mudanças do clima</a:t>
                      </a:r>
                      <a:endParaRPr lang="pt-BR" sz="1800">
                        <a:latin typeface="Calibri"/>
                      </a:endParaRP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6B5A5FFD-A930-2A8E-18FC-1E4FA8ADDE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1531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367553"/>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1928642"/>
            <a:ext cx="3648635" cy="369332"/>
          </a:xfrm>
          <a:prstGeom prst="rect">
            <a:avLst/>
          </a:prstGeom>
          <a:solidFill>
            <a:srgbClr val="2F53A1"/>
          </a:solidFill>
        </p:spPr>
        <p:txBody>
          <a:bodyPr wrap="square" lIns="91440" tIns="45720" rIns="91440" bIns="45720" rtlCol="0" anchor="t">
            <a:spAutoFit/>
          </a:bodyPr>
          <a:lstStyle/>
          <a:p>
            <a:r>
              <a:rPr lang="pt-BR" b="1" dirty="0">
                <a:solidFill>
                  <a:schemeClr val="bg1"/>
                </a:solidFill>
              </a:rPr>
              <a:t>OPEN KNOWLEDGE BRASIL</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extLst>
              <p:ext uri="{D42A27DB-BD31-4B8C-83A1-F6EECF244321}">
                <p14:modId xmlns:p14="http://schemas.microsoft.com/office/powerpoint/2010/main" val="3504639241"/>
              </p:ext>
            </p:extLst>
          </p:nvPr>
        </p:nvGraphicFramePr>
        <p:xfrm>
          <a:off x="230094" y="2894024"/>
          <a:ext cx="11585386" cy="1833880"/>
        </p:xfrm>
        <a:graphic>
          <a:graphicData uri="http://schemas.openxmlformats.org/drawingml/2006/table">
            <a:tbl>
              <a:tblPr firstRow="1" bandRow="1">
                <a:tableStyleId>{5C22544A-7EE6-4342-B048-85BDC9FD1C3A}</a:tableStyleId>
              </a:tblPr>
              <a:tblGrid>
                <a:gridCol w="9105417">
                  <a:extLst>
                    <a:ext uri="{9D8B030D-6E8A-4147-A177-3AD203B41FA5}">
                      <a16:colId xmlns:a16="http://schemas.microsoft.com/office/drawing/2014/main" val="1659758282"/>
                    </a:ext>
                  </a:extLst>
                </a:gridCol>
                <a:gridCol w="2479969">
                  <a:extLst>
                    <a:ext uri="{9D8B030D-6E8A-4147-A177-3AD203B41FA5}">
                      <a16:colId xmlns:a16="http://schemas.microsoft.com/office/drawing/2014/main" val="887891028"/>
                    </a:ext>
                  </a:extLst>
                </a:gridCol>
              </a:tblGrid>
              <a:tr h="370840">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370839">
                <a:tc>
                  <a:txBody>
                    <a:bodyPr/>
                    <a:lstStyle/>
                    <a:p>
                      <a:pPr lvl="0">
                        <a:buNone/>
                      </a:pPr>
                      <a:endParaRPr lang="pt-BR" sz="1800" b="1" i="0" u="none" strike="noStrike" kern="1200" noProof="0">
                        <a:solidFill>
                          <a:srgbClr val="000000"/>
                        </a:solidFill>
                        <a:effectLst/>
                        <a:latin typeface="Arial"/>
                      </a:endParaRPr>
                    </a:p>
                    <a:p>
                      <a:pPr lvl="0" algn="just">
                        <a:buNone/>
                      </a:pPr>
                      <a:r>
                        <a:rPr lang="pt-BR" sz="1800" b="1" i="0" u="none" strike="noStrike" kern="1200" noProof="0">
                          <a:solidFill>
                            <a:srgbClr val="000000"/>
                          </a:solidFill>
                          <a:effectLst/>
                          <a:latin typeface="Calibri"/>
                        </a:rPr>
                        <a:t>Criação de mecanismos fiscais de incentivo para projetos que adaptem ou usem infraestruturas urbanas existentes para soluções baseadas na natureza (SBN)</a:t>
                      </a:r>
                      <a:r>
                        <a:rPr lang="pt-BR" sz="1800" b="0" i="0" u="none" strike="noStrike" kern="1200" noProof="0">
                          <a:solidFill>
                            <a:srgbClr val="000000"/>
                          </a:solidFill>
                          <a:effectLst/>
                          <a:latin typeface="Calibri"/>
                        </a:rPr>
                        <a:t>, com objetivo de trazer as dinâmicas de equilíbrio natural para dentro das cidades.</a:t>
                      </a:r>
                      <a:endParaRPr lang="pt-BR" sz="1800">
                        <a:latin typeface="Calibri"/>
                      </a:endParaRPr>
                    </a:p>
                  </a:txBody>
                  <a:tcPr>
                    <a:solidFill>
                      <a:schemeClr val="accent6">
                        <a:lumMod val="40000"/>
                        <a:lumOff val="60000"/>
                      </a:schemeClr>
                    </a:solidFill>
                  </a:tcPr>
                </a:tc>
                <a:tc>
                  <a:txBody>
                    <a:bodyPr/>
                    <a:lstStyle/>
                    <a:p>
                      <a:pPr lvl="0">
                        <a:buNone/>
                      </a:pPr>
                      <a:endParaRPr lang="pt-BR"/>
                    </a:p>
                    <a:p>
                      <a:pPr lvl="0">
                        <a:buNone/>
                      </a:pPr>
                      <a:r>
                        <a:rPr lang="pt-BR" sz="1800" b="0" i="0" u="none" strike="noStrike" noProof="0">
                          <a:solidFill>
                            <a:srgbClr val="000000"/>
                          </a:solidFill>
                          <a:latin typeface="Arial"/>
                        </a:rPr>
                        <a:t>Adaptação de cidades e ambientes naturais às mudanças do clima</a:t>
                      </a:r>
                      <a:endParaRPr lang="pt-BR" sz="1800"/>
                    </a:p>
                    <a:p>
                      <a:pPr lvl="0">
                        <a:buNone/>
                      </a:pPr>
                      <a:endParaRPr lang="pt-B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0824ED0D-254B-597B-D885-27B43E36E2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7620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FF24E478-62F0-B951-7CDA-7A6611E89325}"/>
              </a:ext>
            </a:extLst>
          </p:cNvPr>
          <p:cNvSpPr txBox="1"/>
          <p:nvPr/>
        </p:nvSpPr>
        <p:spPr>
          <a:xfrm>
            <a:off x="430306" y="493059"/>
            <a:ext cx="8875059" cy="830997"/>
          </a:xfrm>
          <a:prstGeom prst="rect">
            <a:avLst/>
          </a:prstGeom>
          <a:noFill/>
        </p:spPr>
        <p:txBody>
          <a:bodyPr wrap="square" lIns="91440" tIns="45720" rIns="91440" bIns="45720" rtlCol="0" anchor="t">
            <a:spAutoFit/>
          </a:bodyPr>
          <a:lstStyle/>
          <a:p>
            <a:r>
              <a:rPr lang="pt-BR" sz="2400" b="1" dirty="0"/>
              <a:t>ATIVIDADE AUTOGESTIONADA </a:t>
            </a:r>
            <a:br>
              <a:rPr lang="pt-BR" sz="2400" b="1" dirty="0"/>
            </a:br>
            <a:r>
              <a:rPr lang="pt-BR" sz="2400" b="1" dirty="0">
                <a:ea typeface="Calibri"/>
                <a:cs typeface="Calibri"/>
              </a:rPr>
              <a:t>PROGRAMAÇÃO </a:t>
            </a:r>
          </a:p>
        </p:txBody>
      </p:sp>
      <p:sp>
        <p:nvSpPr>
          <p:cNvPr id="3" name="CaixaDeTexto 2">
            <a:extLst>
              <a:ext uri="{FF2B5EF4-FFF2-40B4-BE49-F238E27FC236}">
                <a16:creationId xmlns:a16="http://schemas.microsoft.com/office/drawing/2014/main" id="{43637463-BA9B-D3B1-A733-AD8B4D0E1AEC}"/>
              </a:ext>
            </a:extLst>
          </p:cNvPr>
          <p:cNvSpPr txBox="1"/>
          <p:nvPr/>
        </p:nvSpPr>
        <p:spPr>
          <a:xfrm>
            <a:off x="430306" y="1611248"/>
            <a:ext cx="11212798" cy="33590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pt-BR" sz="2400" b="1" dirty="0">
                <a:latin typeface="Calibri"/>
                <a:ea typeface="Calibri"/>
                <a:cs typeface="Calibri"/>
              </a:rPr>
              <a:t>1) </a:t>
            </a:r>
            <a:r>
              <a:rPr lang="pt-BR" sz="2400" dirty="0">
                <a:latin typeface="Calibri"/>
                <a:ea typeface="Calibri"/>
                <a:cs typeface="Calibri"/>
              </a:rPr>
              <a:t>Apresentação institucional do CTICC;</a:t>
            </a:r>
          </a:p>
          <a:p>
            <a:pPr>
              <a:lnSpc>
                <a:spcPct val="150000"/>
              </a:lnSpc>
            </a:pPr>
            <a:r>
              <a:rPr lang="pt-BR" sz="2400" b="1" dirty="0">
                <a:latin typeface="Calibri"/>
                <a:ea typeface="Calibri"/>
                <a:cs typeface="Calibri"/>
              </a:rPr>
              <a:t>2) </a:t>
            </a:r>
            <a:r>
              <a:rPr lang="pt-BR" sz="2400" dirty="0">
                <a:latin typeface="Calibri"/>
                <a:ea typeface="Calibri"/>
                <a:cs typeface="Calibri"/>
              </a:rPr>
              <a:t>Apresentação das contribuições de entidades do CTICC sobre transparência, integridade e combate à corrupção para o desenvolvimento sustentável;</a:t>
            </a:r>
          </a:p>
          <a:p>
            <a:pPr>
              <a:lnSpc>
                <a:spcPct val="150000"/>
              </a:lnSpc>
            </a:pPr>
            <a:r>
              <a:rPr lang="pt-BR" sz="2400" b="1" dirty="0">
                <a:latin typeface="Calibri"/>
                <a:ea typeface="Calibri"/>
                <a:cs typeface="Calibri"/>
              </a:rPr>
              <a:t>3) </a:t>
            </a:r>
            <a:r>
              <a:rPr lang="pt-BR" sz="2400" dirty="0">
                <a:latin typeface="Calibri"/>
                <a:ea typeface="Calibri"/>
                <a:cs typeface="Calibri"/>
              </a:rPr>
              <a:t>Discussão aberta com a plenária sobre as proposições; </a:t>
            </a:r>
          </a:p>
          <a:p>
            <a:pPr>
              <a:lnSpc>
                <a:spcPct val="150000"/>
              </a:lnSpc>
            </a:pPr>
            <a:r>
              <a:rPr lang="pt-BR" sz="2400" b="1" dirty="0">
                <a:latin typeface="Calibri"/>
                <a:ea typeface="Calibri"/>
                <a:cs typeface="Calibri"/>
              </a:rPr>
              <a:t>4) </a:t>
            </a:r>
            <a:r>
              <a:rPr lang="pt-BR" sz="2400" dirty="0">
                <a:latin typeface="Calibri"/>
                <a:ea typeface="Calibri"/>
                <a:cs typeface="Calibri"/>
              </a:rPr>
              <a:t>Deliberação e ratificação do conteúdo do relatório que será encaminhado ao G20 Social. </a:t>
            </a:r>
          </a:p>
        </p:txBody>
      </p:sp>
      <p:pic>
        <p:nvPicPr>
          <p:cNvPr id="2" name="Picture 2" descr="G20 Social">
            <a:extLst>
              <a:ext uri="{FF2B5EF4-FFF2-40B4-BE49-F238E27FC236}">
                <a16:creationId xmlns:a16="http://schemas.microsoft.com/office/drawing/2014/main" id="{5B5C4908-0465-082C-148D-4C50E376A0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8636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367553"/>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1928642"/>
            <a:ext cx="3648635" cy="369332"/>
          </a:xfrm>
          <a:prstGeom prst="rect">
            <a:avLst/>
          </a:prstGeom>
          <a:solidFill>
            <a:srgbClr val="2F53A1"/>
          </a:solidFill>
        </p:spPr>
        <p:txBody>
          <a:bodyPr wrap="square" lIns="91440" tIns="45720" rIns="91440" bIns="45720" rtlCol="0" anchor="t">
            <a:spAutoFit/>
          </a:bodyPr>
          <a:lstStyle/>
          <a:p>
            <a:r>
              <a:rPr lang="pt-BR" b="1" dirty="0">
                <a:solidFill>
                  <a:schemeClr val="bg1"/>
                </a:solidFill>
              </a:rPr>
              <a:t>OPEN KNOWLEDGE BRASIL</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extLst>
              <p:ext uri="{D42A27DB-BD31-4B8C-83A1-F6EECF244321}">
                <p14:modId xmlns:p14="http://schemas.microsoft.com/office/powerpoint/2010/main" val="3958209317"/>
              </p:ext>
            </p:extLst>
          </p:nvPr>
        </p:nvGraphicFramePr>
        <p:xfrm>
          <a:off x="221233" y="2725675"/>
          <a:ext cx="11585387" cy="2382520"/>
        </p:xfrm>
        <a:graphic>
          <a:graphicData uri="http://schemas.openxmlformats.org/drawingml/2006/table">
            <a:tbl>
              <a:tblPr firstRow="1" bandRow="1">
                <a:tableStyleId>{5C22544A-7EE6-4342-B048-85BDC9FD1C3A}</a:tableStyleId>
              </a:tblPr>
              <a:tblGrid>
                <a:gridCol w="9394784">
                  <a:extLst>
                    <a:ext uri="{9D8B030D-6E8A-4147-A177-3AD203B41FA5}">
                      <a16:colId xmlns:a16="http://schemas.microsoft.com/office/drawing/2014/main" val="1659758282"/>
                    </a:ext>
                  </a:extLst>
                </a:gridCol>
                <a:gridCol w="2190603">
                  <a:extLst>
                    <a:ext uri="{9D8B030D-6E8A-4147-A177-3AD203B41FA5}">
                      <a16:colId xmlns:a16="http://schemas.microsoft.com/office/drawing/2014/main" val="887891028"/>
                    </a:ext>
                  </a:extLst>
                </a:gridCol>
              </a:tblGrid>
              <a:tr h="370840">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370839">
                <a:tc>
                  <a:txBody>
                    <a:bodyPr/>
                    <a:lstStyle/>
                    <a:p>
                      <a:pPr lvl="0">
                        <a:buNone/>
                      </a:pPr>
                      <a:endParaRPr lang="pt-BR" sz="1800" b="1" i="0" u="none" strike="noStrike" kern="1200" noProof="0">
                        <a:solidFill>
                          <a:srgbClr val="000000"/>
                        </a:solidFill>
                        <a:effectLst/>
                        <a:latin typeface="Arial"/>
                      </a:endParaRPr>
                    </a:p>
                    <a:p>
                      <a:pPr lvl="0" algn="just">
                        <a:buNone/>
                      </a:pPr>
                      <a:r>
                        <a:rPr lang="pt-BR" sz="1800" b="1" i="0" u="none" strike="noStrike" kern="1200" noProof="0">
                          <a:solidFill>
                            <a:srgbClr val="000000"/>
                          </a:solidFill>
                          <a:effectLst/>
                          <a:latin typeface="Calibri"/>
                        </a:rPr>
                        <a:t>Definição de metas para descontaminação dos corpos hídricos/bacias dos rejeitos químicos, médicos e qualquer outro elemento que coloquem em risco a fauna e flora aquática fluvial e marítima </a:t>
                      </a:r>
                      <a:r>
                        <a:rPr lang="pt-BR" sz="1800" b="0" i="0" u="none" strike="noStrike" kern="1200" noProof="0">
                          <a:solidFill>
                            <a:srgbClr val="000000"/>
                          </a:solidFill>
                          <a:effectLst/>
                          <a:latin typeface="Calibri"/>
                        </a:rPr>
                        <a:t>reduzindo a contaminação cruzada humana. </a:t>
                      </a:r>
                      <a:r>
                        <a:rPr lang="pt-BR" sz="1800" b="1" i="0" u="none" strike="noStrike" kern="1200" noProof="0">
                          <a:solidFill>
                            <a:srgbClr val="000000"/>
                          </a:solidFill>
                          <a:effectLst/>
                          <a:latin typeface="Calibri"/>
                        </a:rPr>
                        <a:t>Publicação de tais metas em portal público de dados abertos</a:t>
                      </a:r>
                      <a:r>
                        <a:rPr lang="pt-BR" sz="1800" b="0" i="0" u="none" strike="noStrike" kern="1200" noProof="0">
                          <a:solidFill>
                            <a:srgbClr val="000000"/>
                          </a:solidFill>
                          <a:effectLst/>
                          <a:latin typeface="Calibri"/>
                        </a:rPr>
                        <a:t>, de forma que seja alimentado de maneira distribuída pelos entes federativos mas ofertado à sociedade numa plataforma única.</a:t>
                      </a:r>
                    </a:p>
                    <a:p>
                      <a:pPr lvl="0">
                        <a:buNone/>
                      </a:pPr>
                      <a:endParaRPr lang="pt-BR" sz="1800" b="0" i="0" u="none" strike="noStrike" kern="1200" noProof="0">
                        <a:solidFill>
                          <a:srgbClr val="000000"/>
                        </a:solidFill>
                        <a:effectLst/>
                        <a:latin typeface="Arial"/>
                      </a:endParaRPr>
                    </a:p>
                  </a:txBody>
                  <a:tcPr>
                    <a:solidFill>
                      <a:schemeClr val="accent6">
                        <a:lumMod val="40000"/>
                        <a:lumOff val="60000"/>
                      </a:schemeClr>
                    </a:solidFill>
                  </a:tcPr>
                </a:tc>
                <a:tc>
                  <a:txBody>
                    <a:bodyPr/>
                    <a:lstStyle/>
                    <a:p>
                      <a:pPr lvl="0">
                        <a:buNone/>
                      </a:pPr>
                      <a:endParaRPr lang="pt-BR"/>
                    </a:p>
                    <a:p>
                      <a:pPr lvl="0" algn="l">
                        <a:buNone/>
                      </a:pPr>
                      <a:r>
                        <a:rPr lang="pt-BR" sz="1800" b="0" i="0" u="none" strike="noStrike" noProof="0">
                          <a:solidFill>
                            <a:srgbClr val="000000"/>
                          </a:solidFill>
                          <a:latin typeface="Calibri"/>
                        </a:rPr>
                        <a:t>Adaptação de cidades e ambientes naturais às mudanças do clima</a:t>
                      </a:r>
                      <a:endParaRPr lang="pt-BR" sz="1800">
                        <a:latin typeface="Calibri"/>
                      </a:endParaRP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55F1844E-731B-8200-54FC-E775ECC669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3912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367553"/>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2034968"/>
            <a:ext cx="3648635" cy="369332"/>
          </a:xfrm>
          <a:prstGeom prst="rect">
            <a:avLst/>
          </a:prstGeom>
          <a:solidFill>
            <a:srgbClr val="2F53A1"/>
          </a:solidFill>
        </p:spPr>
        <p:txBody>
          <a:bodyPr wrap="square" lIns="91440" tIns="45720" rIns="91440" bIns="45720" rtlCol="0" anchor="t">
            <a:spAutoFit/>
          </a:bodyPr>
          <a:lstStyle/>
          <a:p>
            <a:r>
              <a:rPr lang="pt-BR" b="1" dirty="0">
                <a:solidFill>
                  <a:schemeClr val="bg1"/>
                </a:solidFill>
              </a:rPr>
              <a:t>OPEN KNOWLEDGE BRASIL</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extLst>
              <p:ext uri="{D42A27DB-BD31-4B8C-83A1-F6EECF244321}">
                <p14:modId xmlns:p14="http://schemas.microsoft.com/office/powerpoint/2010/main" val="3509972070"/>
              </p:ext>
            </p:extLst>
          </p:nvPr>
        </p:nvGraphicFramePr>
        <p:xfrm>
          <a:off x="300978" y="2849722"/>
          <a:ext cx="11585387" cy="1833880"/>
        </p:xfrm>
        <a:graphic>
          <a:graphicData uri="http://schemas.openxmlformats.org/drawingml/2006/table">
            <a:tbl>
              <a:tblPr firstRow="1" bandRow="1">
                <a:tableStyleId>{5C22544A-7EE6-4342-B048-85BDC9FD1C3A}</a:tableStyleId>
              </a:tblPr>
              <a:tblGrid>
                <a:gridCol w="10050683">
                  <a:extLst>
                    <a:ext uri="{9D8B030D-6E8A-4147-A177-3AD203B41FA5}">
                      <a16:colId xmlns:a16="http://schemas.microsoft.com/office/drawing/2014/main" val="1659758282"/>
                    </a:ext>
                  </a:extLst>
                </a:gridCol>
                <a:gridCol w="1534704">
                  <a:extLst>
                    <a:ext uri="{9D8B030D-6E8A-4147-A177-3AD203B41FA5}">
                      <a16:colId xmlns:a16="http://schemas.microsoft.com/office/drawing/2014/main" val="887891028"/>
                    </a:ext>
                  </a:extLst>
                </a:gridCol>
              </a:tblGrid>
              <a:tr h="370840">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370839">
                <a:tc>
                  <a:txBody>
                    <a:bodyPr/>
                    <a:lstStyle/>
                    <a:p>
                      <a:pPr lvl="0" algn="just">
                        <a:buNone/>
                      </a:pPr>
                      <a:r>
                        <a:rPr lang="pt-BR" sz="1800" b="1" i="0" u="none" strike="noStrike" kern="1200" noProof="0">
                          <a:solidFill>
                            <a:srgbClr val="000000"/>
                          </a:solidFill>
                          <a:effectLst/>
                          <a:latin typeface="Calibri"/>
                        </a:rPr>
                        <a:t>Desenvolvimento e fortalecimento de políticas e programas de fomento à produção local e regional</a:t>
                      </a:r>
                      <a:r>
                        <a:rPr lang="pt-BR" sz="1800" b="0" i="0" u="none" strike="noStrike" kern="1200" noProof="0">
                          <a:solidFill>
                            <a:srgbClr val="000000"/>
                          </a:solidFill>
                          <a:effectLst/>
                          <a:latin typeface="Calibri"/>
                        </a:rPr>
                        <a:t>, desde alimentação até produtos de uso diário, reduzindo o deslocamento de produtos pelo país e diminuindo a pegada de carbono do consumo brasileiro. </a:t>
                      </a:r>
                      <a:r>
                        <a:rPr lang="pt-BR" sz="1800" b="1" i="0" u="none" strike="noStrike" kern="1200" noProof="0">
                          <a:solidFill>
                            <a:srgbClr val="000000"/>
                          </a:solidFill>
                          <a:effectLst/>
                          <a:latin typeface="Calibri"/>
                        </a:rPr>
                        <a:t>Previsão de métricas, no formato de dados abertos</a:t>
                      </a:r>
                      <a:r>
                        <a:rPr lang="pt-BR" sz="1800" b="0" i="0" u="none" strike="noStrike" kern="1200" noProof="0">
                          <a:solidFill>
                            <a:srgbClr val="000000"/>
                          </a:solidFill>
                          <a:effectLst/>
                          <a:latin typeface="Calibri"/>
                        </a:rPr>
                        <a:t>, de monitoramento de pegada de carbono média, por produto e por cadeia produtiva.</a:t>
                      </a:r>
                      <a:endParaRPr lang="pt-BR" sz="1800">
                        <a:latin typeface="Calibri"/>
                      </a:endParaRPr>
                    </a:p>
                  </a:txBody>
                  <a:tcPr>
                    <a:solidFill>
                      <a:schemeClr val="accent6">
                        <a:lumMod val="40000"/>
                        <a:lumOff val="60000"/>
                      </a:schemeClr>
                    </a:solidFill>
                  </a:tcPr>
                </a:tc>
                <a:tc>
                  <a:txBody>
                    <a:bodyPr/>
                    <a:lstStyle/>
                    <a:p>
                      <a:pPr lvl="0">
                        <a:buNone/>
                      </a:pPr>
                      <a:endParaRPr lang="pt-BR"/>
                    </a:p>
                    <a:p>
                      <a:pPr lvl="0">
                        <a:buNone/>
                      </a:pPr>
                      <a:endParaRPr lang="pt-BR"/>
                    </a:p>
                    <a:p>
                      <a:pPr lvl="0">
                        <a:buNone/>
                      </a:pPr>
                      <a:r>
                        <a:rPr lang="pt-BR"/>
                        <a:t>Mitigação</a:t>
                      </a:r>
                    </a:p>
                    <a:p>
                      <a:pPr lvl="0">
                        <a:buNone/>
                      </a:pPr>
                      <a:endParaRPr lang="pt-BR"/>
                    </a:p>
                    <a:p>
                      <a:pPr lvl="0">
                        <a:buNone/>
                      </a:pPr>
                      <a:endParaRPr lang="pt-B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BE59C6D8-FD63-D1FB-FE36-748B934C8E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92681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367553"/>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2034968"/>
            <a:ext cx="3648635" cy="369332"/>
          </a:xfrm>
          <a:prstGeom prst="rect">
            <a:avLst/>
          </a:prstGeom>
          <a:solidFill>
            <a:srgbClr val="2F53A1"/>
          </a:solidFill>
        </p:spPr>
        <p:txBody>
          <a:bodyPr wrap="square" lIns="91440" tIns="45720" rIns="91440" bIns="45720" rtlCol="0" anchor="t">
            <a:spAutoFit/>
          </a:bodyPr>
          <a:lstStyle/>
          <a:p>
            <a:r>
              <a:rPr lang="pt-BR" b="1" dirty="0">
                <a:solidFill>
                  <a:schemeClr val="bg1"/>
                </a:solidFill>
              </a:rPr>
              <a:t>OPEN KNOWLEDGE BRASIL</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extLst>
              <p:ext uri="{D42A27DB-BD31-4B8C-83A1-F6EECF244321}">
                <p14:modId xmlns:p14="http://schemas.microsoft.com/office/powerpoint/2010/main" val="3910128899"/>
              </p:ext>
            </p:extLst>
          </p:nvPr>
        </p:nvGraphicFramePr>
        <p:xfrm>
          <a:off x="300978" y="2849722"/>
          <a:ext cx="11585386" cy="1833880"/>
        </p:xfrm>
        <a:graphic>
          <a:graphicData uri="http://schemas.openxmlformats.org/drawingml/2006/table">
            <a:tbl>
              <a:tblPr firstRow="1" bandRow="1">
                <a:tableStyleId>{5C22544A-7EE6-4342-B048-85BDC9FD1C3A}</a:tableStyleId>
              </a:tblPr>
              <a:tblGrid>
                <a:gridCol w="10060328">
                  <a:extLst>
                    <a:ext uri="{9D8B030D-6E8A-4147-A177-3AD203B41FA5}">
                      <a16:colId xmlns:a16="http://schemas.microsoft.com/office/drawing/2014/main" val="1659758282"/>
                    </a:ext>
                  </a:extLst>
                </a:gridCol>
                <a:gridCol w="1525058">
                  <a:extLst>
                    <a:ext uri="{9D8B030D-6E8A-4147-A177-3AD203B41FA5}">
                      <a16:colId xmlns:a16="http://schemas.microsoft.com/office/drawing/2014/main" val="887891028"/>
                    </a:ext>
                  </a:extLst>
                </a:gridCol>
              </a:tblGrid>
              <a:tr h="370840">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370839">
                <a:tc>
                  <a:txBody>
                    <a:bodyPr/>
                    <a:lstStyle/>
                    <a:p>
                      <a:pPr lvl="0" algn="just">
                        <a:buNone/>
                      </a:pPr>
                      <a:r>
                        <a:rPr lang="pt-BR" sz="1800" b="1" i="0" u="none" strike="noStrike" kern="1200" noProof="0">
                          <a:solidFill>
                            <a:srgbClr val="000000"/>
                          </a:solidFill>
                          <a:effectLst/>
                          <a:latin typeface="Calibri"/>
                        </a:rPr>
                        <a:t>Estabelecimento de políticas de incentivo à mobilidade ativa (a pé e bicicleta) tendo em vista a melhoria da saúde e a diminuição das emissões de gases de efeito estufa.</a:t>
                      </a:r>
                      <a:r>
                        <a:rPr lang="pt-BR" sz="1800" b="0" i="0" u="none" strike="noStrike" kern="1200" noProof="0">
                          <a:solidFill>
                            <a:srgbClr val="000000"/>
                          </a:solidFill>
                          <a:effectLst/>
                          <a:latin typeface="Calibri"/>
                        </a:rPr>
                        <a:t> Disponibilização em portais de dados abertos locais de informações (</a:t>
                      </a:r>
                      <a:r>
                        <a:rPr lang="pt-BR" sz="1800" b="0" i="0" u="none" strike="noStrike" kern="1200" noProof="0" err="1">
                          <a:solidFill>
                            <a:srgbClr val="000000"/>
                          </a:solidFill>
                          <a:effectLst/>
                          <a:latin typeface="Calibri"/>
                        </a:rPr>
                        <a:t>geodados</a:t>
                      </a:r>
                      <a:r>
                        <a:rPr lang="pt-BR" sz="1800" b="0" i="0" u="none" strike="noStrike" kern="1200" noProof="0">
                          <a:solidFill>
                            <a:srgbClr val="000000"/>
                          </a:solidFill>
                          <a:effectLst/>
                          <a:latin typeface="Calibri"/>
                        </a:rPr>
                        <a:t>) acerca de calçadas (dimensões, estado de conservação, material) e infraestrutura cicloviária e reunião dessas informações numa plataforma de dados urbanos em nível nacional.</a:t>
                      </a:r>
                      <a:endParaRPr lang="pt-BR" sz="1800">
                        <a:latin typeface="Calibri"/>
                      </a:endParaRPr>
                    </a:p>
                  </a:txBody>
                  <a:tcPr>
                    <a:solidFill>
                      <a:schemeClr val="accent6">
                        <a:lumMod val="40000"/>
                        <a:lumOff val="60000"/>
                      </a:schemeClr>
                    </a:solidFill>
                  </a:tcPr>
                </a:tc>
                <a:tc>
                  <a:txBody>
                    <a:bodyPr/>
                    <a:lstStyle/>
                    <a:p>
                      <a:pPr lvl="0">
                        <a:buNone/>
                      </a:pPr>
                      <a:endParaRPr lang="pt-BR"/>
                    </a:p>
                    <a:p>
                      <a:pPr lvl="0">
                        <a:buNone/>
                      </a:pPr>
                      <a:endParaRPr lang="pt-BR"/>
                    </a:p>
                    <a:p>
                      <a:pPr lvl="0">
                        <a:buNone/>
                      </a:pPr>
                      <a:r>
                        <a:rPr lang="pt-BR"/>
                        <a:t>Mitigação</a:t>
                      </a:r>
                    </a:p>
                    <a:p>
                      <a:pPr lvl="0">
                        <a:buNone/>
                      </a:pPr>
                      <a:endParaRPr lang="pt-BR"/>
                    </a:p>
                    <a:p>
                      <a:pPr lvl="0">
                        <a:buNone/>
                      </a:pPr>
                      <a:endParaRPr lang="pt-B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F0D29EF7-DF8C-D80D-B262-5D641C3437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062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367553"/>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2034968"/>
            <a:ext cx="3648635" cy="369332"/>
          </a:xfrm>
          <a:prstGeom prst="rect">
            <a:avLst/>
          </a:prstGeom>
          <a:solidFill>
            <a:srgbClr val="2F53A1"/>
          </a:solidFill>
        </p:spPr>
        <p:txBody>
          <a:bodyPr wrap="square" lIns="91440" tIns="45720" rIns="91440" bIns="45720" rtlCol="0" anchor="t">
            <a:spAutoFit/>
          </a:bodyPr>
          <a:lstStyle/>
          <a:p>
            <a:r>
              <a:rPr lang="pt-BR" b="1" dirty="0">
                <a:solidFill>
                  <a:schemeClr val="bg1"/>
                </a:solidFill>
              </a:rPr>
              <a:t>OPEN KNOWLEDGE BRASIL</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extLst>
              <p:ext uri="{D42A27DB-BD31-4B8C-83A1-F6EECF244321}">
                <p14:modId xmlns:p14="http://schemas.microsoft.com/office/powerpoint/2010/main" val="2707028903"/>
              </p:ext>
            </p:extLst>
          </p:nvPr>
        </p:nvGraphicFramePr>
        <p:xfrm>
          <a:off x="300978" y="2725676"/>
          <a:ext cx="11585387" cy="2108200"/>
        </p:xfrm>
        <a:graphic>
          <a:graphicData uri="http://schemas.openxmlformats.org/drawingml/2006/table">
            <a:tbl>
              <a:tblPr firstRow="1" bandRow="1">
                <a:tableStyleId>{5C22544A-7EE6-4342-B048-85BDC9FD1C3A}</a:tableStyleId>
              </a:tblPr>
              <a:tblGrid>
                <a:gridCol w="10156784">
                  <a:extLst>
                    <a:ext uri="{9D8B030D-6E8A-4147-A177-3AD203B41FA5}">
                      <a16:colId xmlns:a16="http://schemas.microsoft.com/office/drawing/2014/main" val="1659758282"/>
                    </a:ext>
                  </a:extLst>
                </a:gridCol>
                <a:gridCol w="1428603">
                  <a:extLst>
                    <a:ext uri="{9D8B030D-6E8A-4147-A177-3AD203B41FA5}">
                      <a16:colId xmlns:a16="http://schemas.microsoft.com/office/drawing/2014/main" val="887891028"/>
                    </a:ext>
                  </a:extLst>
                </a:gridCol>
              </a:tblGrid>
              <a:tr h="370840">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370839">
                <a:tc>
                  <a:txBody>
                    <a:bodyPr/>
                    <a:lstStyle/>
                    <a:p>
                      <a:pPr lvl="0" algn="just">
                        <a:buNone/>
                      </a:pPr>
                      <a:r>
                        <a:rPr lang="pt-BR" sz="1800" b="0" i="0" u="none" strike="noStrike" kern="1200" noProof="0">
                          <a:solidFill>
                            <a:srgbClr val="000000"/>
                          </a:solidFill>
                          <a:effectLst/>
                          <a:latin typeface="Calibri"/>
                        </a:rPr>
                        <a:t>I</a:t>
                      </a:r>
                      <a:r>
                        <a:rPr lang="pt-BR" sz="1800" b="1" i="0" u="none" strike="noStrike" kern="1200" noProof="0">
                          <a:solidFill>
                            <a:srgbClr val="000000"/>
                          </a:solidFill>
                          <a:effectLst/>
                          <a:latin typeface="Calibri"/>
                        </a:rPr>
                        <a:t>ncentivos fiscais, com mecanismos de controle bem definidos, públicos e transparentes, para incentivo da eletrificação de frota (pública e privada) no Brasil. </a:t>
                      </a:r>
                      <a:r>
                        <a:rPr lang="pt-BR" sz="1800" b="0" i="0" u="none" strike="noStrike" kern="1200" noProof="0">
                          <a:solidFill>
                            <a:srgbClr val="000000"/>
                          </a:solidFill>
                          <a:effectLst/>
                          <a:latin typeface="Calibri"/>
                        </a:rPr>
                        <a:t>Previsão de incentivo à pesquisa para desenvolvimento de tecnologias menos poluentes para propulsão automotora. Previsão de métricas de monitoramento do impacto da eletrificação na concentração de poluentes atmosféricos, bem como da poluição da cadeia produtiva como um todo. Necessidade de políticas e métricas sempre disponíveis no formato de dados abertos em plataformas públicas de dados.</a:t>
                      </a:r>
                      <a:endParaRPr lang="pt-BR" sz="1800">
                        <a:latin typeface="Calibri"/>
                      </a:endParaRPr>
                    </a:p>
                  </a:txBody>
                  <a:tcPr>
                    <a:solidFill>
                      <a:schemeClr val="accent6">
                        <a:lumMod val="40000"/>
                        <a:lumOff val="60000"/>
                      </a:schemeClr>
                    </a:solidFill>
                  </a:tcPr>
                </a:tc>
                <a:tc>
                  <a:txBody>
                    <a:bodyPr/>
                    <a:lstStyle/>
                    <a:p>
                      <a:pPr lvl="0">
                        <a:buNone/>
                      </a:pPr>
                      <a:endParaRPr lang="pt-BR"/>
                    </a:p>
                    <a:p>
                      <a:pPr lvl="0">
                        <a:buNone/>
                      </a:pPr>
                      <a:endParaRPr lang="pt-BR"/>
                    </a:p>
                    <a:p>
                      <a:pPr lvl="0">
                        <a:buNone/>
                      </a:pPr>
                      <a:endParaRPr lang="pt-BR"/>
                    </a:p>
                    <a:p>
                      <a:pPr lvl="0">
                        <a:buNone/>
                      </a:pPr>
                      <a:r>
                        <a:rPr lang="pt-BR"/>
                        <a:t>Mitigação</a:t>
                      </a:r>
                    </a:p>
                    <a:p>
                      <a:pPr lvl="0">
                        <a:buNone/>
                      </a:pPr>
                      <a:endParaRPr lang="pt-BR"/>
                    </a:p>
                    <a:p>
                      <a:pPr lvl="0">
                        <a:buNone/>
                      </a:pPr>
                      <a:endParaRPr lang="pt-B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F3024629-4BE4-CE7B-8F23-406BBCB596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62286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216925"/>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1626152"/>
            <a:ext cx="8548472" cy="369332"/>
          </a:xfrm>
          <a:prstGeom prst="rect">
            <a:avLst/>
          </a:prstGeom>
          <a:solidFill>
            <a:srgbClr val="2F53A1"/>
          </a:solidFill>
        </p:spPr>
        <p:txBody>
          <a:bodyPr wrap="square" lIns="91440" tIns="45720" rIns="91440" bIns="45720" rtlCol="0" anchor="t">
            <a:spAutoFit/>
          </a:bodyPr>
          <a:lstStyle/>
          <a:p>
            <a:r>
              <a:rPr lang="pt-BR" b="1">
                <a:solidFill>
                  <a:schemeClr val="bg1"/>
                </a:solidFill>
                <a:ea typeface="Calibri"/>
                <a:cs typeface="Calibri"/>
              </a:rPr>
              <a:t>TRANSPARÊNCIA INTERNACIONAL BRASIL </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extLst>
              <p:ext uri="{D42A27DB-BD31-4B8C-83A1-F6EECF244321}">
                <p14:modId xmlns:p14="http://schemas.microsoft.com/office/powerpoint/2010/main" val="241926042"/>
              </p:ext>
            </p:extLst>
          </p:nvPr>
        </p:nvGraphicFramePr>
        <p:xfrm>
          <a:off x="299012" y="2681467"/>
          <a:ext cx="11604668" cy="2457604"/>
        </p:xfrm>
        <a:graphic>
          <a:graphicData uri="http://schemas.openxmlformats.org/drawingml/2006/table">
            <a:tbl>
              <a:tblPr firstRow="1" bandRow="1">
                <a:tableStyleId>{5C22544A-7EE6-4342-B048-85BDC9FD1C3A}</a:tableStyleId>
              </a:tblPr>
              <a:tblGrid>
                <a:gridCol w="9925290">
                  <a:extLst>
                    <a:ext uri="{9D8B030D-6E8A-4147-A177-3AD203B41FA5}">
                      <a16:colId xmlns:a16="http://schemas.microsoft.com/office/drawing/2014/main" val="1659758282"/>
                    </a:ext>
                  </a:extLst>
                </a:gridCol>
                <a:gridCol w="1679378">
                  <a:extLst>
                    <a:ext uri="{9D8B030D-6E8A-4147-A177-3AD203B41FA5}">
                      <a16:colId xmlns:a16="http://schemas.microsoft.com/office/drawing/2014/main" val="887891028"/>
                    </a:ext>
                  </a:extLst>
                </a:gridCol>
              </a:tblGrid>
              <a:tr h="233831">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2091844">
                <a:tc>
                  <a:txBody>
                    <a:bodyPr/>
                    <a:lstStyle/>
                    <a:p>
                      <a:pPr lvl="0" algn="just">
                        <a:buNone/>
                      </a:pPr>
                      <a:endParaRPr lang="pt-BR" sz="1800" b="1" i="0" u="none" strike="noStrike" noProof="0">
                        <a:solidFill>
                          <a:srgbClr val="000000"/>
                        </a:solidFill>
                        <a:latin typeface="Calibri"/>
                      </a:endParaRPr>
                    </a:p>
                    <a:p>
                      <a:pPr lvl="0" algn="just">
                        <a:buNone/>
                      </a:pPr>
                      <a:r>
                        <a:rPr lang="pt-BR" sz="1800" b="1" i="0" u="none" strike="noStrike" noProof="0">
                          <a:solidFill>
                            <a:srgbClr val="000000"/>
                          </a:solidFill>
                          <a:latin typeface="Calibri"/>
                        </a:rPr>
                        <a:t>Aprimorar a integridade dos órgãos públicos </a:t>
                      </a:r>
                      <a:r>
                        <a:rPr lang="pt-BR" sz="1800" b="0" i="0" u="none" strike="noStrike" noProof="0">
                          <a:solidFill>
                            <a:srgbClr val="000000"/>
                          </a:solidFill>
                          <a:latin typeface="Calibri"/>
                        </a:rPr>
                        <a:t>- Promover uma cultura de integridade junto aos órgãos públicos responsáveis por políticas relacionadas à agenda climática, fortalecendo suas capacidades de prevenção, detecção, investigação e sanção a práticas de fraude e corrupção. Tal ação deve abranger, necessariamente, os órgãos ambientais, fundiários, agropecuários e de planejamento urbano, bem como os de energia, infraestrutura e transportes, e incluir a criação e o fortalecimento de mecanismos como planos de integridade de transparência ativa e passiva, comitês de ética, ouvidorias e corregedorias</a:t>
                      </a:r>
                      <a:endParaRPr lang="pt-BR" sz="1800">
                        <a:latin typeface="Calibri"/>
                      </a:endParaRPr>
                    </a:p>
                  </a:txBody>
                  <a:tcPr>
                    <a:solidFill>
                      <a:schemeClr val="accent6">
                        <a:lumMod val="40000"/>
                        <a:lumOff val="60000"/>
                      </a:schemeClr>
                    </a:solidFill>
                  </a:tcPr>
                </a:tc>
                <a:tc>
                  <a:txBody>
                    <a:bodyPr/>
                    <a:lstStyle/>
                    <a:p>
                      <a:pPr lvl="0">
                        <a:buNone/>
                      </a:pPr>
                      <a:endParaRPr lang="pt-BR" sz="1800">
                        <a:latin typeface="Calibri"/>
                      </a:endParaRPr>
                    </a:p>
                    <a:p>
                      <a:pPr lvl="0">
                        <a:buNone/>
                      </a:pPr>
                      <a:endParaRPr lang="pt-BR" sz="1800" b="0" i="0" u="none" strike="noStrike" noProof="0">
                        <a:solidFill>
                          <a:srgbClr val="000000"/>
                        </a:solidFill>
                        <a:latin typeface="Calibri"/>
                      </a:endParaRPr>
                    </a:p>
                    <a:p>
                      <a:pPr lvl="0">
                        <a:buNone/>
                      </a:pPr>
                      <a:endParaRPr lang="pt-BR" sz="1800" b="0" i="0" u="none" strike="noStrike" noProof="0">
                        <a:solidFill>
                          <a:srgbClr val="000000"/>
                        </a:solidFill>
                        <a:latin typeface="Calibri"/>
                      </a:endParaRPr>
                    </a:p>
                    <a:p>
                      <a:pPr lvl="0">
                        <a:buNone/>
                      </a:pPr>
                      <a:r>
                        <a:rPr lang="pt-BR" sz="1800" b="0" i="0" u="none" strike="noStrike" noProof="0">
                          <a:solidFill>
                            <a:srgbClr val="000000"/>
                          </a:solidFill>
                          <a:latin typeface="Calibri"/>
                        </a:rPr>
                        <a:t>Mitigação</a:t>
                      </a:r>
                      <a:endParaRPr lang="pt-BR" sz="1800">
                        <a:latin typeface="Calibri"/>
                      </a:endParaRP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47BEDB57-7361-D90E-AB74-0F7EC49800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92471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216925"/>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extLst>
              <p:ext uri="{D42A27DB-BD31-4B8C-83A1-F6EECF244321}">
                <p14:modId xmlns:p14="http://schemas.microsoft.com/office/powerpoint/2010/main" val="886250608"/>
              </p:ext>
            </p:extLst>
          </p:nvPr>
        </p:nvGraphicFramePr>
        <p:xfrm>
          <a:off x="231493" y="2064151"/>
          <a:ext cx="11604668" cy="4023360"/>
        </p:xfrm>
        <a:graphic>
          <a:graphicData uri="http://schemas.openxmlformats.org/drawingml/2006/table">
            <a:tbl>
              <a:tblPr firstRow="1" bandRow="1">
                <a:tableStyleId>{5C22544A-7EE6-4342-B048-85BDC9FD1C3A}</a:tableStyleId>
              </a:tblPr>
              <a:tblGrid>
                <a:gridCol w="9925290">
                  <a:extLst>
                    <a:ext uri="{9D8B030D-6E8A-4147-A177-3AD203B41FA5}">
                      <a16:colId xmlns:a16="http://schemas.microsoft.com/office/drawing/2014/main" val="1659758282"/>
                    </a:ext>
                  </a:extLst>
                </a:gridCol>
                <a:gridCol w="1679378">
                  <a:extLst>
                    <a:ext uri="{9D8B030D-6E8A-4147-A177-3AD203B41FA5}">
                      <a16:colId xmlns:a16="http://schemas.microsoft.com/office/drawing/2014/main" val="887891028"/>
                    </a:ext>
                  </a:extLst>
                </a:gridCol>
              </a:tblGrid>
              <a:tr h="329842">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3191448">
                <a:tc>
                  <a:txBody>
                    <a:bodyPr/>
                    <a:lstStyle/>
                    <a:p>
                      <a:pPr lvl="0" algn="just">
                        <a:buNone/>
                      </a:pPr>
                      <a:endParaRPr lang="pt-BR" sz="1800" b="1" i="0" u="none" strike="noStrike" noProof="0">
                        <a:solidFill>
                          <a:srgbClr val="000000"/>
                        </a:solidFill>
                        <a:latin typeface="Calibri"/>
                      </a:endParaRPr>
                    </a:p>
                    <a:p>
                      <a:pPr lvl="0" algn="just">
                        <a:buNone/>
                      </a:pPr>
                      <a:r>
                        <a:rPr lang="pt-BR" sz="1800" b="1" i="0" u="none" strike="noStrike" noProof="0">
                          <a:solidFill>
                            <a:srgbClr val="000000"/>
                          </a:solidFill>
                          <a:latin typeface="Calibri"/>
                        </a:rPr>
                        <a:t>Elaboração de Diretrizes Nacionais de Integridade para o enfrentamento das Mudanças Climáticas -</a:t>
                      </a:r>
                      <a:r>
                        <a:rPr lang="pt-BR" sz="1800" b="0" i="0" u="none" strike="noStrike" noProof="0">
                          <a:solidFill>
                            <a:srgbClr val="000000"/>
                          </a:solidFill>
                          <a:latin typeface="Calibri"/>
                        </a:rPr>
                        <a:t> Por meio dessa proposta busca-se a criação de Diretrizes Nacionais de Integridade para a prevenção e o combate à corrupção que promovem aumento das emissões de gases de efeito estufa e obstáculos aos esforços de mitigação, de adaptação e de financiamento climático. As diretrizes devem ser elaboradas a partir de um mapeamento de riscos de associadas à agenda climática e contar com uma abordagem interinstitucional e federativa, que considere a distribuição de competências entre entes federativos. O reconhecimento da corrupção como um elemento central da crise climática, implica na urgência de medidas que visem aprimorar a integridade e a transparência de decisões, políticas, órgãos públicos, empresas e fluxos de financiamento associados ao tema. Por meio da elaboração de Diretrizes Nacionais de Integridade, será possível iniciar um esforço coordenado para a redução dos riscos de corrupção na agenda climática, contribuindo para a transição energética e o desenvolvimento sustentável de forma mais ampla.</a:t>
                      </a:r>
                      <a:endParaRPr lang="pt-BR" sz="1800">
                        <a:latin typeface="Calibri"/>
                      </a:endParaRPr>
                    </a:p>
                  </a:txBody>
                  <a:tcPr>
                    <a:solidFill>
                      <a:schemeClr val="accent6">
                        <a:lumMod val="40000"/>
                        <a:lumOff val="60000"/>
                      </a:schemeClr>
                    </a:solidFill>
                  </a:tcPr>
                </a:tc>
                <a:tc>
                  <a:txBody>
                    <a:bodyPr/>
                    <a:lstStyle/>
                    <a:p>
                      <a:pPr lvl="0">
                        <a:buNone/>
                      </a:pPr>
                      <a:endParaRPr lang="pt-BR" sz="1800">
                        <a:latin typeface="Calibri"/>
                      </a:endParaRPr>
                    </a:p>
                    <a:p>
                      <a:pPr lvl="0">
                        <a:buNone/>
                      </a:pPr>
                      <a:endParaRPr lang="pt-BR" sz="1800" b="0" i="0" u="none" strike="noStrike" noProof="0">
                        <a:solidFill>
                          <a:srgbClr val="000000"/>
                        </a:solidFill>
                        <a:latin typeface="Calibri"/>
                      </a:endParaRPr>
                    </a:p>
                    <a:p>
                      <a:pPr lvl="0">
                        <a:buNone/>
                      </a:pPr>
                      <a:endParaRPr lang="pt-BR" sz="1800" b="0" i="0" u="none" strike="noStrike" noProof="0">
                        <a:solidFill>
                          <a:srgbClr val="000000"/>
                        </a:solidFill>
                        <a:latin typeface="Calibri"/>
                      </a:endParaRPr>
                    </a:p>
                    <a:p>
                      <a:pPr lvl="0">
                        <a:buNone/>
                      </a:pPr>
                      <a:endParaRPr lang="pt-BR" sz="1800" b="0" i="0" u="none" strike="noStrike" noProof="0">
                        <a:solidFill>
                          <a:srgbClr val="000000"/>
                        </a:solidFill>
                        <a:latin typeface="Calibri"/>
                      </a:endParaRPr>
                    </a:p>
                    <a:p>
                      <a:pPr lvl="0" algn="l">
                        <a:lnSpc>
                          <a:spcPct val="100000"/>
                        </a:lnSpc>
                        <a:spcBef>
                          <a:spcPts val="0"/>
                        </a:spcBef>
                        <a:spcAft>
                          <a:spcPts val="0"/>
                        </a:spcAft>
                        <a:buNone/>
                      </a:pPr>
                      <a:endParaRPr lang="pt-BR" sz="1800" b="0" i="0" u="none" strike="noStrike" noProof="0">
                        <a:solidFill>
                          <a:srgbClr val="000000"/>
                        </a:solidFill>
                        <a:latin typeface="Calibri"/>
                      </a:endParaRPr>
                    </a:p>
                    <a:p>
                      <a:pPr lvl="0" algn="l">
                        <a:lnSpc>
                          <a:spcPct val="100000"/>
                        </a:lnSpc>
                        <a:spcBef>
                          <a:spcPts val="0"/>
                        </a:spcBef>
                        <a:spcAft>
                          <a:spcPts val="0"/>
                        </a:spcAft>
                        <a:buNone/>
                      </a:pPr>
                      <a:endParaRPr lang="pt-BR" sz="1800" b="0" i="0" u="none" strike="noStrike" noProof="0">
                        <a:solidFill>
                          <a:srgbClr val="000000"/>
                        </a:solidFill>
                        <a:latin typeface="Calibri"/>
                      </a:endParaRPr>
                    </a:p>
                    <a:p>
                      <a:pPr lvl="0" algn="l">
                        <a:lnSpc>
                          <a:spcPct val="100000"/>
                        </a:lnSpc>
                        <a:spcBef>
                          <a:spcPts val="0"/>
                        </a:spcBef>
                        <a:spcAft>
                          <a:spcPts val="0"/>
                        </a:spcAft>
                        <a:buNone/>
                      </a:pPr>
                      <a:endParaRPr lang="pt-BR" sz="1800" b="0" i="0" u="none" strike="noStrike" noProof="0">
                        <a:solidFill>
                          <a:srgbClr val="000000"/>
                        </a:solidFill>
                        <a:latin typeface="Calibri"/>
                      </a:endParaRPr>
                    </a:p>
                    <a:p>
                      <a:pPr lvl="0" algn="l">
                        <a:lnSpc>
                          <a:spcPct val="100000"/>
                        </a:lnSpc>
                        <a:spcBef>
                          <a:spcPts val="0"/>
                        </a:spcBef>
                        <a:spcAft>
                          <a:spcPts val="0"/>
                        </a:spcAft>
                        <a:buNone/>
                      </a:pPr>
                      <a:r>
                        <a:rPr lang="pt-BR" sz="1800" b="0" i="0" u="none" strike="noStrike" noProof="0">
                          <a:solidFill>
                            <a:srgbClr val="000000"/>
                          </a:solidFill>
                          <a:latin typeface="Calibri"/>
                        </a:rPr>
                        <a:t>Outro</a:t>
                      </a:r>
                      <a:endParaRPr lang="pt-B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sp>
        <p:nvSpPr>
          <p:cNvPr id="2" name="CaixaDeTexto 3">
            <a:extLst>
              <a:ext uri="{FF2B5EF4-FFF2-40B4-BE49-F238E27FC236}">
                <a16:creationId xmlns:a16="http://schemas.microsoft.com/office/drawing/2014/main" id="{82AA29B3-3E12-83D1-61B4-7FB4353C2B93}"/>
              </a:ext>
            </a:extLst>
          </p:cNvPr>
          <p:cNvSpPr txBox="1"/>
          <p:nvPr/>
        </p:nvSpPr>
        <p:spPr>
          <a:xfrm>
            <a:off x="0" y="1423595"/>
            <a:ext cx="8548472" cy="369332"/>
          </a:xfrm>
          <a:prstGeom prst="rect">
            <a:avLst/>
          </a:prstGeom>
          <a:solidFill>
            <a:srgbClr val="2F53A1"/>
          </a:solidFill>
        </p:spPr>
        <p:txBody>
          <a:bodyPr wrap="square" lIns="91440" tIns="45720" rIns="91440" bIns="45720" rtlCol="0" anchor="t">
            <a:spAutoFit/>
          </a:bodyPr>
          <a:ls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pt-BR" b="1">
                <a:solidFill>
                  <a:schemeClr val="bg1"/>
                </a:solidFill>
                <a:ea typeface="Calibri"/>
                <a:cs typeface="Calibri"/>
              </a:rPr>
              <a:t>TRANSPARÊNCIA INTERNACIONAL BRASIL </a:t>
            </a:r>
            <a:endParaRPr lang="pt-BR">
              <a:solidFill>
                <a:schemeClr val="bg1"/>
              </a:solidFill>
              <a:ea typeface="Calibri"/>
              <a:cs typeface="Calibri"/>
            </a:endParaRPr>
          </a:p>
        </p:txBody>
      </p:sp>
      <p:pic>
        <p:nvPicPr>
          <p:cNvPr id="4" name="Picture 2" descr="G20 Social">
            <a:extLst>
              <a:ext uri="{FF2B5EF4-FFF2-40B4-BE49-F238E27FC236}">
                <a16:creationId xmlns:a16="http://schemas.microsoft.com/office/drawing/2014/main" id="{BAE4683C-1F8E-5DFD-8288-978032F320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53154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216925"/>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1606861"/>
            <a:ext cx="8548472" cy="369332"/>
          </a:xfrm>
          <a:prstGeom prst="rect">
            <a:avLst/>
          </a:prstGeom>
          <a:solidFill>
            <a:srgbClr val="2F53A1"/>
          </a:solidFill>
        </p:spPr>
        <p:txBody>
          <a:bodyPr wrap="square" lIns="91440" tIns="45720" rIns="91440" bIns="45720" rtlCol="0" anchor="t">
            <a:spAutoFit/>
          </a:bodyPr>
          <a:lstStyle/>
          <a:p>
            <a:r>
              <a:rPr lang="pt-BR" b="1">
                <a:solidFill>
                  <a:schemeClr val="bg1"/>
                </a:solidFill>
                <a:ea typeface="Calibri"/>
                <a:cs typeface="Calibri"/>
              </a:rPr>
              <a:t>TRANSPARÊNCIA INTERNACIONAL BRASIL </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extLst>
              <p:ext uri="{D42A27DB-BD31-4B8C-83A1-F6EECF244321}">
                <p14:modId xmlns:p14="http://schemas.microsoft.com/office/powerpoint/2010/main" val="4143681358"/>
              </p:ext>
            </p:extLst>
          </p:nvPr>
        </p:nvGraphicFramePr>
        <p:xfrm>
          <a:off x="135037" y="2498202"/>
          <a:ext cx="11604668" cy="2926080"/>
        </p:xfrm>
        <a:graphic>
          <a:graphicData uri="http://schemas.openxmlformats.org/drawingml/2006/table">
            <a:tbl>
              <a:tblPr firstRow="1" bandRow="1">
                <a:tableStyleId>{5C22544A-7EE6-4342-B048-85BDC9FD1C3A}</a:tableStyleId>
              </a:tblPr>
              <a:tblGrid>
                <a:gridCol w="9925290">
                  <a:extLst>
                    <a:ext uri="{9D8B030D-6E8A-4147-A177-3AD203B41FA5}">
                      <a16:colId xmlns:a16="http://schemas.microsoft.com/office/drawing/2014/main" val="1659758282"/>
                    </a:ext>
                  </a:extLst>
                </a:gridCol>
                <a:gridCol w="1679378">
                  <a:extLst>
                    <a:ext uri="{9D8B030D-6E8A-4147-A177-3AD203B41FA5}">
                      <a16:colId xmlns:a16="http://schemas.microsoft.com/office/drawing/2014/main" val="887891028"/>
                    </a:ext>
                  </a:extLst>
                </a:gridCol>
              </a:tblGrid>
              <a:tr h="233831">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2091844">
                <a:tc>
                  <a:txBody>
                    <a:bodyPr/>
                    <a:lstStyle/>
                    <a:p>
                      <a:pPr lvl="0" algn="just">
                        <a:buNone/>
                      </a:pPr>
                      <a:endParaRPr lang="pt-BR" sz="1800" b="1" i="0" u="none" strike="noStrike" noProof="0">
                        <a:solidFill>
                          <a:srgbClr val="000000"/>
                        </a:solidFill>
                        <a:latin typeface="Calibri"/>
                      </a:endParaRPr>
                    </a:p>
                    <a:p>
                      <a:pPr lvl="0" algn="just">
                        <a:buNone/>
                      </a:pPr>
                      <a:r>
                        <a:rPr lang="pt-BR" sz="1800" b="1" i="0" u="none" strike="noStrike" noProof="0">
                          <a:solidFill>
                            <a:srgbClr val="000000"/>
                          </a:solidFill>
                          <a:latin typeface="Calibri"/>
                        </a:rPr>
                        <a:t>Assegurar a transparência dos mercados de carbono e do financiamento climático -</a:t>
                      </a:r>
                      <a:r>
                        <a:rPr lang="pt-BR" sz="1800" b="0" i="0" u="none" strike="noStrike" noProof="0">
                          <a:solidFill>
                            <a:srgbClr val="000000"/>
                          </a:solidFill>
                          <a:latin typeface="Calibri"/>
                        </a:rPr>
                        <a:t> Garantir a transparência e a integridade dos mercados de carbono, bem como dos mecanismos e fluxos do financiamento climático, incluindo: (i) a disponibilização pública, periódica e em formato acessível de informações sobre o uso de recursos de fundos e de projetos de carbono; (</a:t>
                      </a:r>
                      <a:r>
                        <a:rPr lang="pt-BR" sz="1800" b="0" i="0" u="none" strike="noStrike" noProof="0" err="1">
                          <a:solidFill>
                            <a:srgbClr val="000000"/>
                          </a:solidFill>
                          <a:latin typeface="Calibri"/>
                        </a:rPr>
                        <a:t>ii</a:t>
                      </a:r>
                      <a:r>
                        <a:rPr lang="pt-BR" sz="1800" b="0" i="0" u="none" strike="noStrike" noProof="0">
                          <a:solidFill>
                            <a:srgbClr val="000000"/>
                          </a:solidFill>
                          <a:latin typeface="Calibri"/>
                        </a:rPr>
                        <a:t>) a criação de unidades independentes de auditoria e de ouvidoria, com políticas de recebimento de denúncias e proteção de denunciantes; (</a:t>
                      </a:r>
                      <a:r>
                        <a:rPr lang="pt-BR" sz="1800" b="0" i="0" u="none" strike="noStrike" noProof="0" err="1">
                          <a:solidFill>
                            <a:srgbClr val="000000"/>
                          </a:solidFill>
                          <a:latin typeface="Calibri"/>
                        </a:rPr>
                        <a:t>iii</a:t>
                      </a:r>
                      <a:r>
                        <a:rPr lang="pt-BR" sz="1800" b="0" i="0" u="none" strike="noStrike" noProof="0">
                          <a:solidFill>
                            <a:srgbClr val="000000"/>
                          </a:solidFill>
                          <a:latin typeface="Calibri"/>
                        </a:rPr>
                        <a:t>) o fortalecimento dos mecanismos de monitoramento, relato e verificação e das iniciativas de certificação dos projetos de carbono; e (</a:t>
                      </a:r>
                      <a:r>
                        <a:rPr lang="pt-BR" sz="1800" b="0" i="0" u="none" strike="noStrike" noProof="0" err="1">
                          <a:solidFill>
                            <a:srgbClr val="000000"/>
                          </a:solidFill>
                          <a:latin typeface="Calibri"/>
                        </a:rPr>
                        <a:t>iv</a:t>
                      </a:r>
                      <a:r>
                        <a:rPr lang="pt-BR" sz="1800" b="0" i="0" u="none" strike="noStrike" noProof="0">
                          <a:solidFill>
                            <a:srgbClr val="000000"/>
                          </a:solidFill>
                          <a:latin typeface="Calibri"/>
                        </a:rPr>
                        <a:t>) o fortalecimento de conselhos participativos na gestão dos fundos climáticos e das salvaguardas socioambientais de projetos de REDD+.</a:t>
                      </a:r>
                      <a:endParaRPr lang="pt-BR" sz="1800">
                        <a:latin typeface="Calibri"/>
                      </a:endParaRPr>
                    </a:p>
                  </a:txBody>
                  <a:tcPr>
                    <a:solidFill>
                      <a:schemeClr val="accent6">
                        <a:lumMod val="40000"/>
                        <a:lumOff val="60000"/>
                      </a:schemeClr>
                    </a:solidFill>
                  </a:tcPr>
                </a:tc>
                <a:tc>
                  <a:txBody>
                    <a:bodyPr/>
                    <a:lstStyle/>
                    <a:p>
                      <a:pPr lvl="0">
                        <a:buNone/>
                      </a:pPr>
                      <a:endParaRPr lang="pt-BR" sz="1800">
                        <a:latin typeface="Calibri"/>
                      </a:endParaRPr>
                    </a:p>
                    <a:p>
                      <a:pPr lvl="0">
                        <a:buNone/>
                      </a:pPr>
                      <a:endParaRPr lang="pt-BR" sz="1800" b="0" i="0" u="none" strike="noStrike" noProof="0">
                        <a:solidFill>
                          <a:srgbClr val="000000"/>
                        </a:solidFill>
                        <a:latin typeface="Calibri"/>
                      </a:endParaRPr>
                    </a:p>
                    <a:p>
                      <a:pPr lvl="0">
                        <a:buNone/>
                      </a:pPr>
                      <a:endParaRPr lang="pt-BR" sz="1800">
                        <a:latin typeface="Calibri"/>
                      </a:endParaRPr>
                    </a:p>
                    <a:p>
                      <a:pPr lvl="0">
                        <a:buNone/>
                      </a:pPr>
                      <a:r>
                        <a:rPr lang="pt-BR" sz="1800">
                          <a:latin typeface="Calibri"/>
                        </a:rPr>
                        <a:t>Outro </a:t>
                      </a: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568575F4-2F47-54F0-B769-99C4EB07F8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03305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216925"/>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1423595"/>
            <a:ext cx="8548472" cy="369332"/>
          </a:xfrm>
          <a:prstGeom prst="rect">
            <a:avLst/>
          </a:prstGeom>
          <a:solidFill>
            <a:srgbClr val="2F53A1"/>
          </a:solidFill>
        </p:spPr>
        <p:txBody>
          <a:bodyPr wrap="square" lIns="91440" tIns="45720" rIns="91440" bIns="45720" rtlCol="0" anchor="t">
            <a:spAutoFit/>
          </a:bodyPr>
          <a:lstStyle/>
          <a:p>
            <a:r>
              <a:rPr lang="pt-BR" b="1">
                <a:solidFill>
                  <a:schemeClr val="bg1"/>
                </a:solidFill>
                <a:ea typeface="Calibri"/>
                <a:cs typeface="Calibri"/>
              </a:rPr>
              <a:t>TRANSPARÊNCIA INTERNACIONAL BRASIL </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extLst>
              <p:ext uri="{D42A27DB-BD31-4B8C-83A1-F6EECF244321}">
                <p14:modId xmlns:p14="http://schemas.microsoft.com/office/powerpoint/2010/main" val="3927299605"/>
              </p:ext>
            </p:extLst>
          </p:nvPr>
        </p:nvGraphicFramePr>
        <p:xfrm>
          <a:off x="221847" y="2681467"/>
          <a:ext cx="11604668" cy="2651760"/>
        </p:xfrm>
        <a:graphic>
          <a:graphicData uri="http://schemas.openxmlformats.org/drawingml/2006/table">
            <a:tbl>
              <a:tblPr firstRow="1" bandRow="1">
                <a:tableStyleId>{5C22544A-7EE6-4342-B048-85BDC9FD1C3A}</a:tableStyleId>
              </a:tblPr>
              <a:tblGrid>
                <a:gridCol w="9925290">
                  <a:extLst>
                    <a:ext uri="{9D8B030D-6E8A-4147-A177-3AD203B41FA5}">
                      <a16:colId xmlns:a16="http://schemas.microsoft.com/office/drawing/2014/main" val="1659758282"/>
                    </a:ext>
                  </a:extLst>
                </a:gridCol>
                <a:gridCol w="1679378">
                  <a:extLst>
                    <a:ext uri="{9D8B030D-6E8A-4147-A177-3AD203B41FA5}">
                      <a16:colId xmlns:a16="http://schemas.microsoft.com/office/drawing/2014/main" val="887891028"/>
                    </a:ext>
                  </a:extLst>
                </a:gridCol>
              </a:tblGrid>
              <a:tr h="233831">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2091844">
                <a:tc>
                  <a:txBody>
                    <a:bodyPr/>
                    <a:lstStyle/>
                    <a:p>
                      <a:pPr lvl="0" algn="just">
                        <a:buNone/>
                      </a:pPr>
                      <a:endParaRPr lang="pt-BR" sz="1800" b="1" i="0" u="none" strike="noStrike" noProof="0">
                        <a:solidFill>
                          <a:srgbClr val="000000"/>
                        </a:solidFill>
                        <a:latin typeface="Calibri"/>
                      </a:endParaRPr>
                    </a:p>
                    <a:p>
                      <a:pPr lvl="0" algn="just">
                        <a:buNone/>
                      </a:pPr>
                      <a:r>
                        <a:rPr lang="pt-BR" sz="1800" b="1" i="0" u="none" strike="noStrike" noProof="0">
                          <a:solidFill>
                            <a:srgbClr val="000000"/>
                          </a:solidFill>
                          <a:latin typeface="Calibri"/>
                        </a:rPr>
                        <a:t>Reforçar a transparência e a integridade na resposta a eventos extremos -</a:t>
                      </a:r>
                      <a:r>
                        <a:rPr lang="pt-BR" sz="1800" b="0" i="0" u="none" strike="noStrike" noProof="0">
                          <a:solidFill>
                            <a:srgbClr val="000000"/>
                          </a:solidFill>
                          <a:latin typeface="Calibri"/>
                        </a:rPr>
                        <a:t> A resposta do Estado aos eventos extremos deve ser rápida, tanto na fase emergencial, quanto na de reconstrução, mas conduzida com mecanismos de transparência e integridade adequados para que as decisões não sejam capturadas e que a aplicação de recursos públicos ocorra de forma adequada. Isso deve incluir mecanismos de transparência e controle social, envolvendo especialmente os grupos beneficiários, além de medidas de integridade junto aos órgãos da União, estados e </a:t>
                      </a:r>
                      <a:r>
                        <a:rPr lang="pt-BR" sz="1800" b="0" i="0" u="none" strike="noStrike" noProof="0" err="1">
                          <a:solidFill>
                            <a:srgbClr val="000000"/>
                          </a:solidFill>
                          <a:latin typeface="Calibri"/>
                        </a:rPr>
                        <a:t>municipios</a:t>
                      </a:r>
                      <a:r>
                        <a:rPr lang="pt-BR" sz="1800" b="0" i="0" u="none" strike="noStrike" noProof="0">
                          <a:solidFill>
                            <a:srgbClr val="000000"/>
                          </a:solidFill>
                          <a:latin typeface="Calibri"/>
                        </a:rPr>
                        <a:t> envolvidos no tema.</a:t>
                      </a:r>
                      <a:endParaRPr lang="pt-BR" sz="1800">
                        <a:latin typeface="Calibri"/>
                      </a:endParaRPr>
                    </a:p>
                  </a:txBody>
                  <a:tcPr>
                    <a:solidFill>
                      <a:schemeClr val="accent6">
                        <a:lumMod val="40000"/>
                        <a:lumOff val="60000"/>
                      </a:schemeClr>
                    </a:solidFill>
                  </a:tcPr>
                </a:tc>
                <a:tc>
                  <a:txBody>
                    <a:bodyPr/>
                    <a:lstStyle/>
                    <a:p>
                      <a:pPr lvl="0">
                        <a:buNone/>
                      </a:pPr>
                      <a:endParaRPr lang="pt-BR" sz="1800" b="0" i="0" u="none" strike="noStrike" noProof="0">
                        <a:solidFill>
                          <a:srgbClr val="000000"/>
                        </a:solidFill>
                        <a:latin typeface="Calibri"/>
                      </a:endParaRPr>
                    </a:p>
                    <a:p>
                      <a:pPr lvl="0">
                        <a:buNone/>
                      </a:pPr>
                      <a:r>
                        <a:rPr lang="pt-BR" sz="1800" b="0" i="0" u="none" strike="noStrike" noProof="0">
                          <a:solidFill>
                            <a:srgbClr val="000000"/>
                          </a:solidFill>
                          <a:latin typeface="Calibri"/>
                        </a:rPr>
                        <a:t>Adaptação de cidades e ambientes naturais às mudanças do clima</a:t>
                      </a:r>
                    </a:p>
                    <a:p>
                      <a:pPr lvl="0">
                        <a:buNone/>
                      </a:pPr>
                      <a:endParaRPr lang="pt-B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4D10E0CC-7579-4ED4-F6B4-C0740EAC5F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05132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216925"/>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1423595"/>
            <a:ext cx="8548472" cy="369332"/>
          </a:xfrm>
          <a:prstGeom prst="rect">
            <a:avLst/>
          </a:prstGeom>
          <a:solidFill>
            <a:srgbClr val="2F53A1"/>
          </a:solidFill>
        </p:spPr>
        <p:txBody>
          <a:bodyPr wrap="square" lIns="91440" tIns="45720" rIns="91440" bIns="45720" rtlCol="0" anchor="t">
            <a:spAutoFit/>
          </a:bodyPr>
          <a:lstStyle/>
          <a:p>
            <a:r>
              <a:rPr lang="pt-BR" b="1">
                <a:solidFill>
                  <a:schemeClr val="bg1"/>
                </a:solidFill>
                <a:ea typeface="Calibri"/>
                <a:cs typeface="Calibri"/>
              </a:rPr>
              <a:t>TRANSPARÊNCIA INTERNACIONAL BRASIL </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extLst>
              <p:ext uri="{D42A27DB-BD31-4B8C-83A1-F6EECF244321}">
                <p14:modId xmlns:p14="http://schemas.microsoft.com/office/powerpoint/2010/main" val="3863755"/>
              </p:ext>
            </p:extLst>
          </p:nvPr>
        </p:nvGraphicFramePr>
        <p:xfrm>
          <a:off x="231493" y="2064151"/>
          <a:ext cx="11604668" cy="2926080"/>
        </p:xfrm>
        <a:graphic>
          <a:graphicData uri="http://schemas.openxmlformats.org/drawingml/2006/table">
            <a:tbl>
              <a:tblPr firstRow="1" bandRow="1">
                <a:tableStyleId>{5C22544A-7EE6-4342-B048-85BDC9FD1C3A}</a:tableStyleId>
              </a:tblPr>
              <a:tblGrid>
                <a:gridCol w="9925290">
                  <a:extLst>
                    <a:ext uri="{9D8B030D-6E8A-4147-A177-3AD203B41FA5}">
                      <a16:colId xmlns:a16="http://schemas.microsoft.com/office/drawing/2014/main" val="1659758282"/>
                    </a:ext>
                  </a:extLst>
                </a:gridCol>
                <a:gridCol w="1679378">
                  <a:extLst>
                    <a:ext uri="{9D8B030D-6E8A-4147-A177-3AD203B41FA5}">
                      <a16:colId xmlns:a16="http://schemas.microsoft.com/office/drawing/2014/main" val="887891028"/>
                    </a:ext>
                  </a:extLst>
                </a:gridCol>
              </a:tblGrid>
              <a:tr h="233831">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2091844">
                <a:tc>
                  <a:txBody>
                    <a:bodyPr/>
                    <a:lstStyle/>
                    <a:p>
                      <a:pPr lvl="0" algn="just">
                        <a:buNone/>
                      </a:pPr>
                      <a:endParaRPr lang="pt-BR" sz="1800" b="1" i="0" u="none" strike="noStrike" noProof="0">
                        <a:solidFill>
                          <a:srgbClr val="000000"/>
                        </a:solidFill>
                        <a:latin typeface="Calibri"/>
                      </a:endParaRPr>
                    </a:p>
                    <a:p>
                      <a:pPr lvl="0" algn="just">
                        <a:buNone/>
                      </a:pPr>
                      <a:r>
                        <a:rPr lang="pt-BR" sz="1800" b="1" i="0" u="none" strike="noStrike" noProof="0">
                          <a:solidFill>
                            <a:srgbClr val="000000"/>
                          </a:solidFill>
                          <a:latin typeface="Calibri"/>
                        </a:rPr>
                        <a:t>Transparência das agendas e gestão de conflitos de interesses </a:t>
                      </a:r>
                      <a:r>
                        <a:rPr lang="pt-BR" sz="1800" b="0" i="0" u="none" strike="noStrike" noProof="0">
                          <a:solidFill>
                            <a:srgbClr val="000000"/>
                          </a:solidFill>
                          <a:latin typeface="Calibri"/>
                        </a:rPr>
                        <a:t>- Garantir o registro e a divulgação das interações entre grupos de interesse e agentes públicos de órgãos e entidades responsáveis e/ou com impacto na agenda climática, com divulgação pública dos participantes, data do encontro e interesses defendidos. Junto a isso, deve-se garantir uma maior igualdade de acesso aos tomadores de decisão entre as diferentes partes interessadas no processo decisório. Por fim, estabelecer políticas para a gestão de conflitos de interesses e períodos obrigatórios de quarentena para quem já ocupou cargo público eletivo, efetivo ou em comissão e quiser desempenhar atividades de lobby relacionadas às atribuições previamente exercidas e vice versa.</a:t>
                      </a:r>
                      <a:endParaRPr lang="pt-BR" sz="1800">
                        <a:latin typeface="Calibri"/>
                      </a:endParaRPr>
                    </a:p>
                  </a:txBody>
                  <a:tcPr>
                    <a:solidFill>
                      <a:schemeClr val="accent6">
                        <a:lumMod val="40000"/>
                        <a:lumOff val="60000"/>
                      </a:schemeClr>
                    </a:solidFill>
                  </a:tcPr>
                </a:tc>
                <a:tc>
                  <a:txBody>
                    <a:bodyPr/>
                    <a:lstStyle/>
                    <a:p>
                      <a:pPr lvl="0">
                        <a:buNone/>
                      </a:pPr>
                      <a:endParaRPr lang="pt-BR" sz="1800">
                        <a:latin typeface="Calibri"/>
                      </a:endParaRPr>
                    </a:p>
                    <a:p>
                      <a:pPr lvl="0">
                        <a:buNone/>
                      </a:pPr>
                      <a:endParaRPr lang="pt-BR" sz="1800" b="0" i="0" u="none" strike="noStrike" noProof="0">
                        <a:solidFill>
                          <a:srgbClr val="000000"/>
                        </a:solidFill>
                        <a:latin typeface="Calibri"/>
                      </a:endParaRPr>
                    </a:p>
                    <a:p>
                      <a:pPr lvl="0">
                        <a:buNone/>
                      </a:pPr>
                      <a:endParaRPr lang="pt-BR" sz="1800" b="0" i="0" u="none" strike="noStrike" noProof="0">
                        <a:solidFill>
                          <a:srgbClr val="000000"/>
                        </a:solidFill>
                        <a:latin typeface="Calibri"/>
                      </a:endParaRPr>
                    </a:p>
                    <a:p>
                      <a:pPr lvl="0">
                        <a:buNone/>
                      </a:pPr>
                      <a:endParaRPr lang="pt-BR" sz="1800" b="0" i="0" u="none" strike="noStrike" noProof="0">
                        <a:solidFill>
                          <a:srgbClr val="000000"/>
                        </a:solidFill>
                        <a:latin typeface="Calibri"/>
                      </a:endParaRPr>
                    </a:p>
                    <a:p>
                      <a:pPr lvl="0">
                        <a:buNone/>
                      </a:pPr>
                      <a:r>
                        <a:rPr lang="pt-BR" sz="1800" b="0" i="0" u="none" strike="noStrike" noProof="0">
                          <a:solidFill>
                            <a:srgbClr val="000000"/>
                          </a:solidFill>
                          <a:latin typeface="Calibri"/>
                        </a:rPr>
                        <a:t>Mitigação</a:t>
                      </a:r>
                      <a:endParaRPr lang="pt-BR" sz="1800">
                        <a:latin typeface="Calibri"/>
                      </a:endParaRP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E7E0DCEF-38D0-60DA-7786-5FC3B0D01E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13297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216925"/>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1423595"/>
            <a:ext cx="8548472" cy="369332"/>
          </a:xfrm>
          <a:prstGeom prst="rect">
            <a:avLst/>
          </a:prstGeom>
          <a:solidFill>
            <a:srgbClr val="2F53A1"/>
          </a:solidFill>
        </p:spPr>
        <p:txBody>
          <a:bodyPr wrap="square" lIns="91440" tIns="45720" rIns="91440" bIns="45720" rtlCol="0" anchor="t">
            <a:spAutoFit/>
          </a:bodyPr>
          <a:lstStyle/>
          <a:p>
            <a:r>
              <a:rPr lang="pt-BR" b="1">
                <a:solidFill>
                  <a:schemeClr val="bg1"/>
                </a:solidFill>
                <a:ea typeface="Calibri"/>
                <a:cs typeface="Calibri"/>
              </a:rPr>
              <a:t>TRANSPARÊNCIA INTERNACIONAL BRASIL </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extLst>
              <p:ext uri="{D42A27DB-BD31-4B8C-83A1-F6EECF244321}">
                <p14:modId xmlns:p14="http://schemas.microsoft.com/office/powerpoint/2010/main" val="3204242151"/>
              </p:ext>
            </p:extLst>
          </p:nvPr>
        </p:nvGraphicFramePr>
        <p:xfrm>
          <a:off x="231493" y="2064151"/>
          <a:ext cx="11604668" cy="3200400"/>
        </p:xfrm>
        <a:graphic>
          <a:graphicData uri="http://schemas.openxmlformats.org/drawingml/2006/table">
            <a:tbl>
              <a:tblPr firstRow="1" bandRow="1">
                <a:tableStyleId>{5C22544A-7EE6-4342-B048-85BDC9FD1C3A}</a:tableStyleId>
              </a:tblPr>
              <a:tblGrid>
                <a:gridCol w="9925290">
                  <a:extLst>
                    <a:ext uri="{9D8B030D-6E8A-4147-A177-3AD203B41FA5}">
                      <a16:colId xmlns:a16="http://schemas.microsoft.com/office/drawing/2014/main" val="1659758282"/>
                    </a:ext>
                  </a:extLst>
                </a:gridCol>
                <a:gridCol w="1679378">
                  <a:extLst>
                    <a:ext uri="{9D8B030D-6E8A-4147-A177-3AD203B41FA5}">
                      <a16:colId xmlns:a16="http://schemas.microsoft.com/office/drawing/2014/main" val="887891028"/>
                    </a:ext>
                  </a:extLst>
                </a:gridCol>
              </a:tblGrid>
              <a:tr h="233831">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2091844">
                <a:tc>
                  <a:txBody>
                    <a:bodyPr/>
                    <a:lstStyle/>
                    <a:p>
                      <a:pPr lvl="0" algn="just">
                        <a:buNone/>
                      </a:pPr>
                      <a:endParaRPr lang="pt-BR" sz="1800" b="1" i="0" u="none" strike="noStrike" noProof="0">
                        <a:solidFill>
                          <a:srgbClr val="000000"/>
                        </a:solidFill>
                        <a:latin typeface="Calibri"/>
                      </a:endParaRPr>
                    </a:p>
                    <a:p>
                      <a:pPr lvl="0" algn="just">
                        <a:buNone/>
                      </a:pPr>
                      <a:r>
                        <a:rPr lang="pt-BR" sz="1800" b="1" i="0" u="none" strike="noStrike" noProof="0">
                          <a:solidFill>
                            <a:srgbClr val="000000"/>
                          </a:solidFill>
                          <a:latin typeface="Calibri"/>
                        </a:rPr>
                        <a:t>Promover políticas e práticas de compliance no setor privado -</a:t>
                      </a:r>
                      <a:r>
                        <a:rPr lang="pt-BR" sz="1800" b="0" i="0" u="none" strike="noStrike" noProof="0">
                          <a:solidFill>
                            <a:srgbClr val="000000"/>
                          </a:solidFill>
                          <a:latin typeface="Calibri"/>
                        </a:rPr>
                        <a:t> Implementar políticas e boas práticas de compliance junto ao setor privado, com especial atenção para as empresas relacionadas à agenda climática, como as das áreas de resíduos, energia, transportes, infraestrutura e agropecuária. Tais políticas e práticas devem ser abrangentes e incluir, necessariamente, as atividades de lobby (com divulgação de posicionamentos, interesses defendidos e agentes públicos contatados), a existência de canais de denúncia, a participação em licitações e contratações </a:t>
                      </a:r>
                      <a:r>
                        <a:rPr lang="pt-BR" sz="1800" b="0" i="0" u="none" strike="noStrike" noProof="0" err="1">
                          <a:solidFill>
                            <a:srgbClr val="000000"/>
                          </a:solidFill>
                          <a:latin typeface="Calibri"/>
                        </a:rPr>
                        <a:t>públicas,a</a:t>
                      </a:r>
                      <a:r>
                        <a:rPr lang="pt-BR" sz="1800" b="0" i="0" u="none" strike="noStrike" noProof="0">
                          <a:solidFill>
                            <a:srgbClr val="000000"/>
                          </a:solidFill>
                          <a:latin typeface="Calibri"/>
                        </a:rPr>
                        <a:t> gestão de conflitos de interesses, bem como os inventários de emissões de gases de efeitos estufa e os compromissos e esforços que visem reduzir tais emissões e demais impactos socioambientais de suas operações e cadeias de suprimentos.</a:t>
                      </a:r>
                      <a:endParaRPr lang="pt-BR" sz="1800">
                        <a:latin typeface="Calibri"/>
                      </a:endParaRPr>
                    </a:p>
                  </a:txBody>
                  <a:tcPr>
                    <a:solidFill>
                      <a:schemeClr val="accent6">
                        <a:lumMod val="40000"/>
                        <a:lumOff val="60000"/>
                      </a:schemeClr>
                    </a:solidFill>
                  </a:tcPr>
                </a:tc>
                <a:tc>
                  <a:txBody>
                    <a:bodyPr/>
                    <a:lstStyle/>
                    <a:p>
                      <a:pPr lvl="0">
                        <a:buNone/>
                      </a:pPr>
                      <a:endParaRPr lang="pt-BR" sz="1800">
                        <a:latin typeface="Calibri"/>
                      </a:endParaRPr>
                    </a:p>
                    <a:p>
                      <a:pPr lvl="0">
                        <a:buNone/>
                      </a:pPr>
                      <a:endParaRPr lang="pt-BR" sz="1800" b="0" i="0" u="none" strike="noStrike" noProof="0">
                        <a:solidFill>
                          <a:srgbClr val="000000"/>
                        </a:solidFill>
                        <a:latin typeface="Calibri"/>
                      </a:endParaRPr>
                    </a:p>
                    <a:p>
                      <a:pPr lvl="0">
                        <a:buNone/>
                      </a:pPr>
                      <a:endParaRPr lang="pt-BR" sz="1800" b="0" i="0" u="none" strike="noStrike" noProof="0">
                        <a:solidFill>
                          <a:srgbClr val="000000"/>
                        </a:solidFill>
                        <a:latin typeface="Calibri"/>
                      </a:endParaRPr>
                    </a:p>
                    <a:p>
                      <a:pPr lvl="0">
                        <a:buNone/>
                      </a:pPr>
                      <a:endParaRPr lang="pt-BR" sz="1800" b="0" i="0" u="none" strike="noStrike" noProof="0">
                        <a:solidFill>
                          <a:srgbClr val="000000"/>
                        </a:solidFill>
                        <a:latin typeface="Calibri"/>
                      </a:endParaRPr>
                    </a:p>
                    <a:p>
                      <a:pPr lvl="0">
                        <a:buNone/>
                      </a:pPr>
                      <a:r>
                        <a:rPr lang="pt-BR" sz="1800" b="0" i="0" u="none" strike="noStrike" noProof="0">
                          <a:solidFill>
                            <a:srgbClr val="000000"/>
                          </a:solidFill>
                          <a:latin typeface="Calibri"/>
                        </a:rPr>
                        <a:t>Mitigação</a:t>
                      </a:r>
                      <a:endParaRPr lang="pt-BR" sz="1800">
                        <a:latin typeface="Calibri"/>
                      </a:endParaRP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A179E605-C4F0-CA52-AF4B-40B3D2E11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6881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FF24E478-62F0-B951-7CDA-7A6611E89325}"/>
              </a:ext>
            </a:extLst>
          </p:cNvPr>
          <p:cNvSpPr txBox="1"/>
          <p:nvPr/>
        </p:nvSpPr>
        <p:spPr>
          <a:xfrm>
            <a:off x="-3857" y="466478"/>
            <a:ext cx="3443594" cy="461665"/>
          </a:xfrm>
          <a:prstGeom prst="rect">
            <a:avLst/>
          </a:prstGeom>
          <a:solidFill>
            <a:schemeClr val="accent4"/>
          </a:solidFill>
        </p:spPr>
        <p:txBody>
          <a:bodyPr wrap="square" rtlCol="0">
            <a:spAutoFit/>
          </a:bodyPr>
          <a:lstStyle/>
          <a:p>
            <a:r>
              <a:rPr lang="pt-BR" sz="2400" b="1"/>
              <a:t>O QUE É O CTICC? </a:t>
            </a:r>
          </a:p>
        </p:txBody>
      </p:sp>
      <p:sp>
        <p:nvSpPr>
          <p:cNvPr id="2" name="CaixaDeTexto 1">
            <a:extLst>
              <a:ext uri="{FF2B5EF4-FFF2-40B4-BE49-F238E27FC236}">
                <a16:creationId xmlns:a16="http://schemas.microsoft.com/office/drawing/2014/main" id="{3F06B0F9-FF51-0B32-C61E-C4BA295500D1}"/>
              </a:ext>
            </a:extLst>
          </p:cNvPr>
          <p:cNvSpPr txBox="1"/>
          <p:nvPr/>
        </p:nvSpPr>
        <p:spPr>
          <a:xfrm>
            <a:off x="344268" y="2184744"/>
            <a:ext cx="11503463"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br>
              <a:rPr lang="pt-BR" sz="2400" dirty="0"/>
            </a:br>
            <a:r>
              <a:rPr lang="pt-BR" sz="2400" dirty="0">
                <a:ea typeface="+mn-lt"/>
                <a:cs typeface="+mn-lt"/>
              </a:rPr>
              <a:t>Instituído pelo </a:t>
            </a:r>
            <a:r>
              <a:rPr lang="pt-BR" sz="2400" dirty="0">
                <a:ea typeface="+mn-lt"/>
                <a:cs typeface="+mn-lt"/>
                <a:hlinkClick r:id="rId2">
                  <a:extLst>
                    <a:ext uri="{A12FA001-AC4F-418D-AE19-62706E023703}">
                      <ahyp:hlinkClr xmlns:ahyp="http://schemas.microsoft.com/office/drawing/2018/hyperlinkcolor" val="tx"/>
                    </a:ext>
                  </a:extLst>
                </a:hlinkClick>
              </a:rPr>
              <a:t>Decreto nº 11.258/2023</a:t>
            </a:r>
            <a:r>
              <a:rPr lang="pt-BR" sz="2400" dirty="0">
                <a:ea typeface="+mn-lt"/>
                <a:cs typeface="+mn-lt"/>
              </a:rPr>
              <a:t>, o </a:t>
            </a:r>
            <a:r>
              <a:rPr lang="pt-BR" sz="2400" b="1" dirty="0">
                <a:ea typeface="+mn-lt"/>
                <a:cs typeface="+mn-lt"/>
              </a:rPr>
              <a:t>Conselho de Transparência, Integridade e Combate à Corrupção (CTICC)</a:t>
            </a:r>
            <a:r>
              <a:rPr lang="pt-BR" sz="2400" dirty="0">
                <a:ea typeface="+mn-lt"/>
                <a:cs typeface="+mn-lt"/>
              </a:rPr>
              <a:t> é um órgão consultivo vinculado à Controladoria-Geral da União. O CTICC é composto por 41 membros, sendo 11 representantes do governo e 30 representantes da sociedade civil.</a:t>
            </a:r>
            <a:endParaRPr lang="pt-BR" sz="2400" dirty="0">
              <a:cs typeface="Calibri"/>
            </a:endParaRPr>
          </a:p>
          <a:p>
            <a:pPr algn="just"/>
            <a:endParaRPr lang="pt-BR" sz="2400" dirty="0">
              <a:cs typeface="Calibri"/>
            </a:endParaRPr>
          </a:p>
        </p:txBody>
      </p:sp>
      <p:pic>
        <p:nvPicPr>
          <p:cNvPr id="5" name="Picture 2" descr="G20 Social">
            <a:extLst>
              <a:ext uri="{FF2B5EF4-FFF2-40B4-BE49-F238E27FC236}">
                <a16:creationId xmlns:a16="http://schemas.microsoft.com/office/drawing/2014/main" id="{5E10D660-0EEC-EBB0-26CE-21ED2BCD7C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57259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216925"/>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1423595"/>
            <a:ext cx="8548472" cy="369332"/>
          </a:xfrm>
          <a:prstGeom prst="rect">
            <a:avLst/>
          </a:prstGeom>
          <a:solidFill>
            <a:srgbClr val="2F53A1"/>
          </a:solidFill>
        </p:spPr>
        <p:txBody>
          <a:bodyPr wrap="square" lIns="91440" tIns="45720" rIns="91440" bIns="45720" rtlCol="0" anchor="t">
            <a:spAutoFit/>
          </a:bodyPr>
          <a:lstStyle/>
          <a:p>
            <a:r>
              <a:rPr lang="pt-BR" b="1">
                <a:solidFill>
                  <a:schemeClr val="bg1"/>
                </a:solidFill>
                <a:ea typeface="Calibri"/>
                <a:cs typeface="Calibri"/>
              </a:rPr>
              <a:t>TRANSPARÊNCIA INTERNACIONAL BRASIL </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extLst>
              <p:ext uri="{D42A27DB-BD31-4B8C-83A1-F6EECF244321}">
                <p14:modId xmlns:p14="http://schemas.microsoft.com/office/powerpoint/2010/main" val="3137161766"/>
              </p:ext>
            </p:extLst>
          </p:nvPr>
        </p:nvGraphicFramePr>
        <p:xfrm>
          <a:off x="135037" y="2498202"/>
          <a:ext cx="11604668" cy="2457604"/>
        </p:xfrm>
        <a:graphic>
          <a:graphicData uri="http://schemas.openxmlformats.org/drawingml/2006/table">
            <a:tbl>
              <a:tblPr firstRow="1" bandRow="1">
                <a:tableStyleId>{5C22544A-7EE6-4342-B048-85BDC9FD1C3A}</a:tableStyleId>
              </a:tblPr>
              <a:tblGrid>
                <a:gridCol w="9925290">
                  <a:extLst>
                    <a:ext uri="{9D8B030D-6E8A-4147-A177-3AD203B41FA5}">
                      <a16:colId xmlns:a16="http://schemas.microsoft.com/office/drawing/2014/main" val="1659758282"/>
                    </a:ext>
                  </a:extLst>
                </a:gridCol>
                <a:gridCol w="1679378">
                  <a:extLst>
                    <a:ext uri="{9D8B030D-6E8A-4147-A177-3AD203B41FA5}">
                      <a16:colId xmlns:a16="http://schemas.microsoft.com/office/drawing/2014/main" val="887891028"/>
                    </a:ext>
                  </a:extLst>
                </a:gridCol>
              </a:tblGrid>
              <a:tr h="233831">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2091844">
                <a:tc>
                  <a:txBody>
                    <a:bodyPr/>
                    <a:lstStyle/>
                    <a:p>
                      <a:pPr lvl="0" algn="just">
                        <a:buNone/>
                      </a:pPr>
                      <a:r>
                        <a:rPr lang="pt-BR" sz="1800" b="1" i="0" u="none" strike="noStrike" noProof="0">
                          <a:solidFill>
                            <a:srgbClr val="000000"/>
                          </a:solidFill>
                          <a:latin typeface="Calibri"/>
                        </a:rPr>
                        <a:t>Combater a desinformação e as fake </a:t>
                      </a:r>
                      <a:r>
                        <a:rPr lang="pt-BR" sz="1800" b="1" i="0" u="none" strike="noStrike" noProof="0" err="1">
                          <a:solidFill>
                            <a:srgbClr val="000000"/>
                          </a:solidFill>
                          <a:latin typeface="Calibri"/>
                        </a:rPr>
                        <a:t>news</a:t>
                      </a:r>
                      <a:r>
                        <a:rPr lang="pt-BR" sz="1800" b="1" i="0" u="none" strike="noStrike" noProof="0">
                          <a:solidFill>
                            <a:srgbClr val="000000"/>
                          </a:solidFill>
                          <a:latin typeface="Calibri"/>
                        </a:rPr>
                        <a:t> relacionadas às mudanças climáticas </a:t>
                      </a:r>
                      <a:r>
                        <a:rPr lang="pt-BR" sz="1800" b="0" i="0" u="none" strike="noStrike" noProof="0">
                          <a:solidFill>
                            <a:srgbClr val="000000"/>
                          </a:solidFill>
                          <a:latin typeface="Calibri"/>
                        </a:rPr>
                        <a:t>- A disseminação de desinformação e fake </a:t>
                      </a:r>
                      <a:r>
                        <a:rPr lang="pt-BR" sz="1800" b="0" i="0" u="none" strike="noStrike" noProof="0" err="1">
                          <a:solidFill>
                            <a:srgbClr val="000000"/>
                          </a:solidFill>
                          <a:latin typeface="Calibri"/>
                        </a:rPr>
                        <a:t>news</a:t>
                      </a:r>
                      <a:r>
                        <a:rPr lang="pt-BR" sz="1800" b="0" i="0" u="none" strike="noStrike" noProof="0">
                          <a:solidFill>
                            <a:srgbClr val="000000"/>
                          </a:solidFill>
                          <a:latin typeface="Calibri"/>
                        </a:rPr>
                        <a:t> pode minar os esforços de combate às mudanças climáticas ao colocar em dúvida sua gravidade e descredibilizar políticas e soluções de mitigação e adaptação. Por isso, é urgente que haja avanço na regulamentação e nas políticas públicas e privadas para o enfrentamento do problema. Isso deve incluir: o maior engajamento das redes sociais, incluindo a transparência de seus algoritmos; o fortalecimento do jornalismo ambiental e climático; e o reforço de ações de educação e comunicação sobre a gravidade da emergência climática.</a:t>
                      </a:r>
                      <a:endParaRPr lang="pt-BR" sz="1800">
                        <a:latin typeface="Calibri"/>
                      </a:endParaRPr>
                    </a:p>
                  </a:txBody>
                  <a:tcPr>
                    <a:solidFill>
                      <a:schemeClr val="accent6">
                        <a:lumMod val="40000"/>
                        <a:lumOff val="60000"/>
                      </a:schemeClr>
                    </a:solidFill>
                  </a:tcPr>
                </a:tc>
                <a:tc>
                  <a:txBody>
                    <a:bodyPr/>
                    <a:lstStyle/>
                    <a:p>
                      <a:pPr lvl="0">
                        <a:buNone/>
                      </a:pPr>
                      <a:endParaRPr lang="pt-BR" sz="1800">
                        <a:latin typeface="Calibri"/>
                      </a:endParaRPr>
                    </a:p>
                    <a:p>
                      <a:pPr lvl="0">
                        <a:buNone/>
                      </a:pPr>
                      <a:endParaRPr lang="pt-BR" sz="1800" b="0" i="0" u="none" strike="noStrike" noProof="0">
                        <a:solidFill>
                          <a:srgbClr val="000000"/>
                        </a:solidFill>
                        <a:latin typeface="Calibri"/>
                      </a:endParaRPr>
                    </a:p>
                    <a:p>
                      <a:pPr lvl="0">
                        <a:buNone/>
                      </a:pPr>
                      <a:endParaRPr lang="pt-BR" sz="1800">
                        <a:latin typeface="Calibri"/>
                      </a:endParaRPr>
                    </a:p>
                    <a:p>
                      <a:pPr lvl="0">
                        <a:buNone/>
                      </a:pPr>
                      <a:r>
                        <a:rPr lang="pt-BR" sz="1800">
                          <a:latin typeface="Calibri"/>
                        </a:rPr>
                        <a:t>Outro </a:t>
                      </a: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06F1B858-06B0-6986-5A24-25C4EF6DF7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71486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216925"/>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1712962"/>
            <a:ext cx="8548472" cy="369332"/>
          </a:xfrm>
          <a:prstGeom prst="rect">
            <a:avLst/>
          </a:prstGeom>
          <a:solidFill>
            <a:srgbClr val="2F53A1"/>
          </a:solidFill>
        </p:spPr>
        <p:txBody>
          <a:bodyPr wrap="square" lIns="91440" tIns="45720" rIns="91440" bIns="45720" rtlCol="0" anchor="t">
            <a:spAutoFit/>
          </a:bodyPr>
          <a:lstStyle/>
          <a:p>
            <a:r>
              <a:rPr lang="pt-BR" b="1" dirty="0">
                <a:solidFill>
                  <a:schemeClr val="bg1"/>
                </a:solidFill>
                <a:ea typeface="Calibri"/>
                <a:cs typeface="Calibri"/>
              </a:rPr>
              <a:t>ASSOCIAÇÃO BRASILEIRA DE RELAÇÕES INSTITUCIONAIS E GOVERNAMENTAIS (ABRIG)</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nvGraphicFramePr>
        <p:xfrm>
          <a:off x="151920" y="2680813"/>
          <a:ext cx="11894049" cy="2931160"/>
        </p:xfrm>
        <a:graphic>
          <a:graphicData uri="http://schemas.openxmlformats.org/drawingml/2006/table">
            <a:tbl>
              <a:tblPr firstRow="1" bandRow="1">
                <a:tableStyleId>{5C22544A-7EE6-4342-B048-85BDC9FD1C3A}</a:tableStyleId>
              </a:tblPr>
              <a:tblGrid>
                <a:gridCol w="10494379">
                  <a:extLst>
                    <a:ext uri="{9D8B030D-6E8A-4147-A177-3AD203B41FA5}">
                      <a16:colId xmlns:a16="http://schemas.microsoft.com/office/drawing/2014/main" val="1659758282"/>
                    </a:ext>
                  </a:extLst>
                </a:gridCol>
                <a:gridCol w="1399670">
                  <a:extLst>
                    <a:ext uri="{9D8B030D-6E8A-4147-A177-3AD203B41FA5}">
                      <a16:colId xmlns:a16="http://schemas.microsoft.com/office/drawing/2014/main" val="887891028"/>
                    </a:ext>
                  </a:extLst>
                </a:gridCol>
              </a:tblGrid>
              <a:tr h="370840">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2324582">
                <a:tc>
                  <a:txBody>
                    <a:bodyPr/>
                    <a:lstStyle/>
                    <a:p>
                      <a:pPr lvl="0" algn="just">
                        <a:buNone/>
                      </a:pPr>
                      <a:endParaRPr lang="pt-BR" sz="1800" b="0" i="0" u="none" strike="noStrike" noProof="0">
                        <a:solidFill>
                          <a:srgbClr val="000000"/>
                        </a:solidFill>
                        <a:latin typeface="Calibri"/>
                      </a:endParaRPr>
                    </a:p>
                    <a:p>
                      <a:pPr lvl="0" algn="just">
                        <a:buNone/>
                      </a:pPr>
                      <a:r>
                        <a:rPr lang="pt-BR" sz="1800" b="0" i="0" u="none" strike="noStrike" noProof="0">
                          <a:solidFill>
                            <a:srgbClr val="000000"/>
                          </a:solidFill>
                          <a:latin typeface="Calibri"/>
                        </a:rPr>
                        <a:t>Cooperação na Relação Público Privada - pode contribuir significativamente para a mitigação dos efeitos climáticos ao unir recursos, expertise e inovação de ambos os lados. Essas parcerias combinam inovação privada com regulação pública para ações climáticas efetivas. Aqui estão algumas formas de como essa parceria pode ajudar:</a:t>
                      </a:r>
                      <a:r>
                        <a:rPr lang="pt-BR" sz="1800" b="1" i="0" u="none" strike="noStrike" noProof="0">
                          <a:solidFill>
                            <a:srgbClr val="000000"/>
                          </a:solidFill>
                          <a:latin typeface="Calibri"/>
                        </a:rPr>
                        <a:t> </a:t>
                      </a:r>
                      <a:r>
                        <a:rPr lang="pt-BR" sz="1800" b="1">
                          <a:latin typeface="Calibri"/>
                        </a:rPr>
                        <a:t>Desenvolver tecnologias sustentáveis</a:t>
                      </a:r>
                      <a:r>
                        <a:rPr lang="pt-BR" sz="1800" b="0" i="0" u="none" strike="noStrike" noProof="0">
                          <a:solidFill>
                            <a:srgbClr val="000000"/>
                          </a:solidFill>
                          <a:latin typeface="Calibri"/>
                        </a:rPr>
                        <a:t>, como energias renováveis; </a:t>
                      </a:r>
                      <a:r>
                        <a:rPr lang="pt-BR" sz="1800" b="1">
                          <a:latin typeface="Calibri"/>
                        </a:rPr>
                        <a:t>Financiar projetos verdes</a:t>
                      </a:r>
                      <a:r>
                        <a:rPr lang="pt-BR" sz="1800" b="0" i="0" u="none" strike="noStrike" noProof="0">
                          <a:solidFill>
                            <a:srgbClr val="000000"/>
                          </a:solidFill>
                          <a:latin typeface="Calibri"/>
                        </a:rPr>
                        <a:t>, combinando capital privado com incentivos públicos; </a:t>
                      </a:r>
                      <a:r>
                        <a:rPr lang="pt-BR" sz="1800" b="1" i="0" u="none" strike="noStrike" noProof="0">
                          <a:solidFill>
                            <a:srgbClr val="000000"/>
                          </a:solidFill>
                          <a:latin typeface="Calibri"/>
                        </a:rPr>
                        <a:t>Adotar práticas sustentáveis</a:t>
                      </a:r>
                      <a:r>
                        <a:rPr lang="pt-BR" sz="1800" b="0" i="0" u="none" strike="noStrike" noProof="0">
                          <a:solidFill>
                            <a:srgbClr val="000000"/>
                          </a:solidFill>
                          <a:latin typeface="Calibri"/>
                        </a:rPr>
                        <a:t>, incentivando empresas a reduzirem emissões; </a:t>
                      </a:r>
                      <a:r>
                        <a:rPr lang="pt-BR" sz="1800" b="1">
                          <a:latin typeface="Calibri"/>
                        </a:rPr>
                        <a:t>Promover educação climática</a:t>
                      </a:r>
                      <a:r>
                        <a:rPr lang="pt-BR" sz="1800" b="0" i="0" u="none" strike="noStrike" noProof="0">
                          <a:solidFill>
                            <a:srgbClr val="000000"/>
                          </a:solidFill>
                          <a:latin typeface="Calibri"/>
                        </a:rPr>
                        <a:t>, com apoio de ambos os setores; </a:t>
                      </a:r>
                      <a:r>
                        <a:rPr lang="pt-BR" sz="1800" b="1">
                          <a:latin typeface="Calibri"/>
                        </a:rPr>
                        <a:t>Criar infraestrutura resiliente contra eventos climáticos extremos</a:t>
                      </a:r>
                      <a:r>
                        <a:rPr lang="pt-BR" sz="1800" b="0" i="0" u="none" strike="noStrike" noProof="0">
                          <a:solidFill>
                            <a:srgbClr val="000000"/>
                          </a:solidFill>
                          <a:latin typeface="Calibri"/>
                        </a:rPr>
                        <a:t>; </a:t>
                      </a:r>
                      <a:r>
                        <a:rPr lang="pt-BR" sz="1800" b="1">
                          <a:latin typeface="Calibri"/>
                        </a:rPr>
                        <a:t>Facilitar mercados de carbono</a:t>
                      </a:r>
                      <a:r>
                        <a:rPr lang="pt-BR" sz="1800" b="0" i="0" u="none" strike="noStrike" noProof="0">
                          <a:solidFill>
                            <a:srgbClr val="000000"/>
                          </a:solidFill>
                          <a:latin typeface="Calibri"/>
                        </a:rPr>
                        <a:t>, incentivando a redução de emissões. </a:t>
                      </a:r>
                    </a:p>
                  </a:txBody>
                  <a:tcPr>
                    <a:solidFill>
                      <a:schemeClr val="accent6">
                        <a:lumMod val="40000"/>
                        <a:lumOff val="60000"/>
                      </a:schemeClr>
                    </a:solidFill>
                  </a:tcPr>
                </a:tc>
                <a:tc>
                  <a:txBody>
                    <a:bodyPr/>
                    <a:lstStyle/>
                    <a:p>
                      <a:pPr lvl="0">
                        <a:buNone/>
                      </a:pPr>
                      <a:endParaRPr lang="pt-BR"/>
                    </a:p>
                    <a:p>
                      <a:pPr lvl="0">
                        <a:buNone/>
                      </a:pPr>
                      <a:endParaRPr lang="pt-BR"/>
                    </a:p>
                    <a:p>
                      <a:pPr lvl="0">
                        <a:buNone/>
                      </a:pPr>
                      <a:endParaRPr lang="pt-BR"/>
                    </a:p>
                    <a:p>
                      <a:pPr lvl="0">
                        <a:buNone/>
                      </a:pPr>
                      <a:endParaRPr lang="pt-BR"/>
                    </a:p>
                    <a:p>
                      <a:pPr lvl="0">
                        <a:buNone/>
                      </a:pPr>
                      <a:r>
                        <a:rPr lang="pt-BR"/>
                        <a:t>Mitigação</a:t>
                      </a:r>
                    </a:p>
                    <a:p>
                      <a:pPr lvl="0">
                        <a:buNone/>
                      </a:pPr>
                      <a:endParaRPr lang="pt-BR"/>
                    </a:p>
                    <a:p>
                      <a:pPr lvl="0">
                        <a:buNone/>
                      </a:pPr>
                      <a:endParaRPr lang="pt-B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C05D13B9-258A-5E27-8117-14B297049C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29401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216925"/>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1423595"/>
            <a:ext cx="8548472" cy="369332"/>
          </a:xfrm>
          <a:prstGeom prst="rect">
            <a:avLst/>
          </a:prstGeom>
          <a:solidFill>
            <a:srgbClr val="2F53A1"/>
          </a:solidFill>
        </p:spPr>
        <p:txBody>
          <a:bodyPr wrap="square" lIns="91440" tIns="45720" rIns="91440" bIns="45720" rtlCol="0" anchor="t">
            <a:spAutoFit/>
          </a:bodyPr>
          <a:lstStyle/>
          <a:p>
            <a:r>
              <a:rPr lang="pt-BR" b="1" dirty="0">
                <a:solidFill>
                  <a:schemeClr val="bg1"/>
                </a:solidFill>
                <a:ea typeface="Calibri"/>
                <a:cs typeface="Calibri"/>
              </a:rPr>
              <a:t>ASSOCIAÇÃO BRASILEIRA DE RELAÇÕES INSTITUCIONAIS E GOVERNAMENTAIS (ABRIG)</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nvGraphicFramePr>
        <p:xfrm>
          <a:off x="231493" y="2064151"/>
          <a:ext cx="11604668" cy="4409568"/>
        </p:xfrm>
        <a:graphic>
          <a:graphicData uri="http://schemas.openxmlformats.org/drawingml/2006/table">
            <a:tbl>
              <a:tblPr firstRow="1" bandRow="1">
                <a:tableStyleId>{5C22544A-7EE6-4342-B048-85BDC9FD1C3A}</a:tableStyleId>
              </a:tblPr>
              <a:tblGrid>
                <a:gridCol w="9925290">
                  <a:extLst>
                    <a:ext uri="{9D8B030D-6E8A-4147-A177-3AD203B41FA5}">
                      <a16:colId xmlns:a16="http://schemas.microsoft.com/office/drawing/2014/main" val="1659758282"/>
                    </a:ext>
                  </a:extLst>
                </a:gridCol>
                <a:gridCol w="1679378">
                  <a:extLst>
                    <a:ext uri="{9D8B030D-6E8A-4147-A177-3AD203B41FA5}">
                      <a16:colId xmlns:a16="http://schemas.microsoft.com/office/drawing/2014/main" val="887891028"/>
                    </a:ext>
                  </a:extLst>
                </a:gridCol>
              </a:tblGrid>
              <a:tr h="270061">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4043808">
                <a:tc>
                  <a:txBody>
                    <a:bodyPr/>
                    <a:lstStyle/>
                    <a:p>
                      <a:pPr lvl="0" algn="just">
                        <a:buNone/>
                      </a:pPr>
                      <a:endParaRPr lang="pt-BR" sz="1800" b="1" i="0" u="none" strike="noStrike" noProof="0">
                        <a:solidFill>
                          <a:srgbClr val="000000"/>
                        </a:solidFill>
                        <a:latin typeface="Calibri"/>
                      </a:endParaRPr>
                    </a:p>
                    <a:p>
                      <a:pPr lvl="0" algn="just">
                        <a:buNone/>
                      </a:pPr>
                      <a:r>
                        <a:rPr lang="pt-BR" sz="1800" b="1" i="0" u="none" strike="noStrike" noProof="0">
                          <a:solidFill>
                            <a:srgbClr val="000000"/>
                          </a:solidFill>
                          <a:latin typeface="Calibri"/>
                        </a:rPr>
                        <a:t>Reflorestamento ambiental focado em áreas prioritárias e na geração de créditos de carbono</a:t>
                      </a:r>
                      <a:r>
                        <a:rPr lang="pt-BR" sz="1800" b="0" i="0" u="none" strike="noStrike" noProof="0">
                          <a:solidFill>
                            <a:srgbClr val="000000"/>
                          </a:solidFill>
                          <a:latin typeface="Calibri"/>
                        </a:rPr>
                        <a:t> - O reflorestamento ambiental em áreas prioritárias, focado na regeneração de ecossistemas degradados e na geração de créditos de carbono, é uma estratégia eficaz para mitigar as mudanças climáticas. Ao restaurar florestas em regiões críticas, como a Amazônia e o Cerrado, o Brasil pode aumentar significativamente a captura de dióxido de carbono da atmosfera, contribuindo para a redução do efeito estufa. Além disso, a geração de créditos de carbono através desses projetos permite que o país monetize seus esforços de preservação ambiental, atraindo investimentos para o desenvolvimento sustentável e fortalecendo a economia verde. O reflorestamento também ajuda a recuperar a biodiversidade, protege os recursos hídricos e melhora a resiliência das comunidades locais aos impactos das mudanças climáticas. Em resumo, essa abordagem combina conservação ambiental com benefícios econômicos, posicionando o Brasil como líder na luta global contra as mudanças climáticas.</a:t>
                      </a:r>
                      <a:endParaRPr lang="pt-BR" sz="1800">
                        <a:latin typeface="Calibri"/>
                      </a:endParaRPr>
                    </a:p>
                  </a:txBody>
                  <a:tcPr>
                    <a:solidFill>
                      <a:schemeClr val="accent6">
                        <a:lumMod val="40000"/>
                        <a:lumOff val="60000"/>
                      </a:schemeClr>
                    </a:solidFill>
                  </a:tcPr>
                </a:tc>
                <a:tc>
                  <a:txBody>
                    <a:bodyPr/>
                    <a:lstStyle/>
                    <a:p>
                      <a:pPr lvl="0">
                        <a:buNone/>
                      </a:pPr>
                      <a:endParaRPr lang="pt-BR"/>
                    </a:p>
                    <a:p>
                      <a:pPr lvl="0">
                        <a:buNone/>
                      </a:pPr>
                      <a:endParaRPr lang="pt-BR"/>
                    </a:p>
                    <a:p>
                      <a:pPr lvl="0">
                        <a:buNone/>
                      </a:pPr>
                      <a:endParaRPr lang="pt-BR"/>
                    </a:p>
                    <a:p>
                      <a:pPr lvl="0">
                        <a:buNone/>
                      </a:pPr>
                      <a:endParaRPr lang="pt-BR"/>
                    </a:p>
                    <a:p>
                      <a:pPr lvl="0">
                        <a:buNone/>
                      </a:pPr>
                      <a:r>
                        <a:rPr lang="pt-BR" sz="1800" b="0" i="0" u="none" strike="noStrike" noProof="0">
                          <a:solidFill>
                            <a:srgbClr val="000000"/>
                          </a:solidFill>
                          <a:latin typeface="Calibri"/>
                        </a:rPr>
                        <a:t>Adaptação de cidades e ambientes naturais às mudanças do clima</a:t>
                      </a:r>
                      <a:endParaRPr lang="pt-BR"/>
                    </a:p>
                    <a:p>
                      <a:pPr lvl="0">
                        <a:buNone/>
                      </a:pPr>
                      <a:endParaRPr lang="pt-B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2AD6C285-92C9-06ED-7BD2-B45EC665BF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28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216925"/>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1423595"/>
            <a:ext cx="8548472" cy="369332"/>
          </a:xfrm>
          <a:prstGeom prst="rect">
            <a:avLst/>
          </a:prstGeom>
          <a:solidFill>
            <a:srgbClr val="2F53A1"/>
          </a:solidFill>
        </p:spPr>
        <p:txBody>
          <a:bodyPr wrap="square" lIns="91440" tIns="45720" rIns="91440" bIns="45720" rtlCol="0" anchor="t">
            <a:spAutoFit/>
          </a:bodyPr>
          <a:lstStyle/>
          <a:p>
            <a:r>
              <a:rPr lang="pt-BR" b="1" dirty="0">
                <a:solidFill>
                  <a:schemeClr val="bg1"/>
                </a:solidFill>
                <a:ea typeface="Calibri"/>
                <a:cs typeface="Calibri"/>
              </a:rPr>
              <a:t>ASSOCIAÇÃO BRASILEIRA DE RELAÇÕES INSTITUCIONAIS E GOVERNAMENTAIS (ABRIG)</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nvGraphicFramePr>
        <p:xfrm>
          <a:off x="231493" y="2064151"/>
          <a:ext cx="11604668" cy="3474720"/>
        </p:xfrm>
        <a:graphic>
          <a:graphicData uri="http://schemas.openxmlformats.org/drawingml/2006/table">
            <a:tbl>
              <a:tblPr firstRow="1" bandRow="1">
                <a:tableStyleId>{5C22544A-7EE6-4342-B048-85BDC9FD1C3A}</a:tableStyleId>
              </a:tblPr>
              <a:tblGrid>
                <a:gridCol w="9925290">
                  <a:extLst>
                    <a:ext uri="{9D8B030D-6E8A-4147-A177-3AD203B41FA5}">
                      <a16:colId xmlns:a16="http://schemas.microsoft.com/office/drawing/2014/main" val="1659758282"/>
                    </a:ext>
                  </a:extLst>
                </a:gridCol>
                <a:gridCol w="1679378">
                  <a:extLst>
                    <a:ext uri="{9D8B030D-6E8A-4147-A177-3AD203B41FA5}">
                      <a16:colId xmlns:a16="http://schemas.microsoft.com/office/drawing/2014/main" val="887891028"/>
                    </a:ext>
                  </a:extLst>
                </a:gridCol>
              </a:tblGrid>
              <a:tr h="338514">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2680667">
                <a:tc>
                  <a:txBody>
                    <a:bodyPr/>
                    <a:lstStyle/>
                    <a:p>
                      <a:pPr lvl="0" algn="just">
                        <a:buNone/>
                      </a:pPr>
                      <a:endParaRPr lang="pt-BR" sz="1800" b="1" i="0" u="none" strike="noStrike" noProof="0">
                        <a:solidFill>
                          <a:srgbClr val="000000"/>
                        </a:solidFill>
                        <a:latin typeface="Calibri"/>
                      </a:endParaRPr>
                    </a:p>
                    <a:p>
                      <a:pPr lvl="0" algn="just">
                        <a:buNone/>
                      </a:pPr>
                      <a:r>
                        <a:rPr lang="pt-BR" sz="1800" b="1" i="0" u="none" strike="noStrike" noProof="0">
                          <a:solidFill>
                            <a:srgbClr val="000000"/>
                          </a:solidFill>
                          <a:latin typeface="Calibri"/>
                        </a:rPr>
                        <a:t>Gestão dos Recursos Hídricos eficientes</a:t>
                      </a:r>
                      <a:r>
                        <a:rPr lang="pt-BR" sz="1800" b="0" i="0" u="none" strike="noStrike" noProof="0">
                          <a:solidFill>
                            <a:srgbClr val="000000"/>
                          </a:solidFill>
                          <a:latin typeface="Calibri"/>
                        </a:rPr>
                        <a:t> - A gestão eficiente dos recursos hídricos é crucial para mitigar as mudanças climáticas, pois ajuda a conservar água, reduzir o risco de secas e inundações, e garantir a sustentabilidade dos ecossistemas. Implementar práticas como a recuperação de bacias hidrográficas, a captação e reutilização de água da chuva, e a modernização da infraestrutura hídrica contribui para o uso racional da água e a proteção dos recursos hídricos. Essas ações não apenas preservam a disponibilidade de água em tempos de escassez, mas também reduzem a necessidade de práticas intensivas em energia, como a dessalinização ou o bombeamento de longas distâncias. Ao manter os ciclos hídricos equilibrados e protegidos, a gestão eficiente da água apoia a resiliência climática, reduzindo a vulnerabilidade a eventos climáticos extremos e contribuindo para a adaptação e mitigação das mudanças climáticas.</a:t>
                      </a:r>
                      <a:endParaRPr lang="pt-BR" sz="1800">
                        <a:latin typeface="Calibri"/>
                      </a:endParaRPr>
                    </a:p>
                  </a:txBody>
                  <a:tcPr>
                    <a:solidFill>
                      <a:schemeClr val="accent6">
                        <a:lumMod val="40000"/>
                        <a:lumOff val="60000"/>
                      </a:schemeClr>
                    </a:solidFill>
                  </a:tcPr>
                </a:tc>
                <a:tc>
                  <a:txBody>
                    <a:bodyPr/>
                    <a:lstStyle/>
                    <a:p>
                      <a:pPr lvl="0">
                        <a:buNone/>
                      </a:pPr>
                      <a:endParaRPr lang="pt-BR"/>
                    </a:p>
                    <a:p>
                      <a:pPr lvl="0">
                        <a:buNone/>
                      </a:pPr>
                      <a:endParaRPr lang="pt-BR" sz="1800" b="0" i="0" u="none" strike="noStrike" noProof="0">
                        <a:solidFill>
                          <a:srgbClr val="000000"/>
                        </a:solidFill>
                        <a:latin typeface="Calibri"/>
                      </a:endParaRPr>
                    </a:p>
                    <a:p>
                      <a:pPr lvl="0">
                        <a:buNone/>
                      </a:pPr>
                      <a:r>
                        <a:rPr lang="pt-BR" sz="1800" b="0" i="0" u="none" strike="noStrike" noProof="0">
                          <a:solidFill>
                            <a:srgbClr val="000000"/>
                          </a:solidFill>
                          <a:latin typeface="Calibri"/>
                        </a:rPr>
                        <a:t>Adaptação de cidades e ambientes naturais às mudanças do clima</a:t>
                      </a:r>
                      <a:endParaRPr lang="pt-B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C30A6E0B-7ECB-590E-2C29-0EFC8130F8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67284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216925"/>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1423595"/>
            <a:ext cx="8548472" cy="369332"/>
          </a:xfrm>
          <a:prstGeom prst="rect">
            <a:avLst/>
          </a:prstGeom>
          <a:solidFill>
            <a:srgbClr val="2F53A1"/>
          </a:solidFill>
        </p:spPr>
        <p:txBody>
          <a:bodyPr wrap="square" lIns="91440" tIns="45720" rIns="91440" bIns="45720" rtlCol="0" anchor="t">
            <a:spAutoFit/>
          </a:bodyPr>
          <a:lstStyle/>
          <a:p>
            <a:r>
              <a:rPr lang="pt-BR" b="1" dirty="0">
                <a:solidFill>
                  <a:schemeClr val="bg1"/>
                </a:solidFill>
                <a:ea typeface="Calibri"/>
                <a:cs typeface="Calibri"/>
              </a:rPr>
              <a:t>ASSOCIAÇÃO BRASILEIRA DE RELAÇÕES INSTITUCIONAIS E GOVERNAMENTAIS (ABRIG)</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nvGraphicFramePr>
        <p:xfrm>
          <a:off x="231493" y="2064151"/>
          <a:ext cx="11604668" cy="3557208"/>
        </p:xfrm>
        <a:graphic>
          <a:graphicData uri="http://schemas.openxmlformats.org/drawingml/2006/table">
            <a:tbl>
              <a:tblPr firstRow="1" bandRow="1">
                <a:tableStyleId>{5C22544A-7EE6-4342-B048-85BDC9FD1C3A}</a:tableStyleId>
              </a:tblPr>
              <a:tblGrid>
                <a:gridCol w="9925290">
                  <a:extLst>
                    <a:ext uri="{9D8B030D-6E8A-4147-A177-3AD203B41FA5}">
                      <a16:colId xmlns:a16="http://schemas.microsoft.com/office/drawing/2014/main" val="1659758282"/>
                    </a:ext>
                  </a:extLst>
                </a:gridCol>
                <a:gridCol w="1679378">
                  <a:extLst>
                    <a:ext uri="{9D8B030D-6E8A-4147-A177-3AD203B41FA5}">
                      <a16:colId xmlns:a16="http://schemas.microsoft.com/office/drawing/2014/main" val="887891028"/>
                    </a:ext>
                  </a:extLst>
                </a:gridCol>
              </a:tblGrid>
              <a:tr h="329842">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3191448">
                <a:tc>
                  <a:txBody>
                    <a:bodyPr/>
                    <a:lstStyle/>
                    <a:p>
                      <a:pPr lvl="0" algn="just">
                        <a:buNone/>
                      </a:pPr>
                      <a:endParaRPr lang="pt-BR" sz="1800" b="1" i="0" u="none" strike="noStrike" noProof="0">
                        <a:solidFill>
                          <a:srgbClr val="000000"/>
                        </a:solidFill>
                        <a:latin typeface="Calibri"/>
                      </a:endParaRPr>
                    </a:p>
                    <a:p>
                      <a:pPr lvl="0" algn="just">
                        <a:buNone/>
                      </a:pPr>
                      <a:r>
                        <a:rPr lang="pt-BR" sz="1800" b="1" i="0" u="none" strike="noStrike" noProof="0">
                          <a:solidFill>
                            <a:srgbClr val="000000"/>
                          </a:solidFill>
                          <a:latin typeface="Calibri"/>
                        </a:rPr>
                        <a:t>Reuso da água como Política de Estado</a:t>
                      </a:r>
                      <a:r>
                        <a:rPr lang="pt-BR" sz="1800" b="0" i="0" u="none" strike="noStrike" noProof="0">
                          <a:solidFill>
                            <a:srgbClr val="000000"/>
                          </a:solidFill>
                          <a:latin typeface="Calibri"/>
                        </a:rPr>
                        <a:t> - O reuso da água é uma prática essencial para a mitigação das mudanças climáticas, pois permite a conservação dos recursos hídricos e reduz a demanda por água potável, especialmente em regiões com escassez hídrica. Ao reutilizar água tratada para fins como irrigação, processos industriais e recarga de aquíferos, diminui-se a pressão sobre fontes naturais de água e a necessidade de energia para bombear e tratar grandes volumes de água. Além disso, o reuso da água reduz a quantidade de efluentes descartados em corpos d'água, minimizando a poluição e melhorando a qualidade ambiental. Isso contribui para a saúde dos ecossistemas aquáticos e terrestres, que são vitais para a absorção de carbono e a regulação climática. Em resumo, o reuso da água é uma medida sustentável que apoia a adaptação e mitigação das mudanças climáticas, ao promover a eficiência hídrica e a resiliência ambiental.</a:t>
                      </a:r>
                      <a:endParaRPr lang="pt-BR" sz="1800">
                        <a:latin typeface="Calibri"/>
                      </a:endParaRPr>
                    </a:p>
                  </a:txBody>
                  <a:tcPr>
                    <a:solidFill>
                      <a:schemeClr val="accent6">
                        <a:lumMod val="40000"/>
                        <a:lumOff val="60000"/>
                      </a:schemeClr>
                    </a:solidFill>
                  </a:tcPr>
                </a:tc>
                <a:tc>
                  <a:txBody>
                    <a:bodyPr/>
                    <a:lstStyle/>
                    <a:p>
                      <a:pPr lvl="0">
                        <a:buNone/>
                      </a:pPr>
                      <a:endParaRPr lang="pt-BR"/>
                    </a:p>
                    <a:p>
                      <a:pPr lvl="0">
                        <a:buNone/>
                      </a:pPr>
                      <a:endParaRPr lang="pt-BR"/>
                    </a:p>
                    <a:p>
                      <a:pPr lvl="0">
                        <a:buNone/>
                      </a:pPr>
                      <a:r>
                        <a:rPr lang="pt-BR" sz="1800" b="0" i="0" u="none" strike="noStrike" noProof="0">
                          <a:solidFill>
                            <a:srgbClr val="000000"/>
                          </a:solidFill>
                          <a:latin typeface="Calibri"/>
                        </a:rPr>
                        <a:t>Adaptação de cidades e ambientes naturais às mudanças do clima</a:t>
                      </a:r>
                      <a:endParaRPr lang="pt-B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CEF98ADA-0261-BC6A-2923-30979AB1C7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33325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216925"/>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1423595"/>
            <a:ext cx="8548472" cy="369332"/>
          </a:xfrm>
          <a:prstGeom prst="rect">
            <a:avLst/>
          </a:prstGeom>
          <a:solidFill>
            <a:srgbClr val="2F53A1"/>
          </a:solidFill>
        </p:spPr>
        <p:txBody>
          <a:bodyPr wrap="square" lIns="91440" tIns="45720" rIns="91440" bIns="45720" rtlCol="0" anchor="t">
            <a:spAutoFit/>
          </a:bodyPr>
          <a:lstStyle/>
          <a:p>
            <a:r>
              <a:rPr lang="pt-BR" b="1" dirty="0">
                <a:solidFill>
                  <a:schemeClr val="bg1"/>
                </a:solidFill>
                <a:ea typeface="Calibri"/>
                <a:cs typeface="Calibri"/>
              </a:rPr>
              <a:t>ASSOCIAÇÃO BRASILEIRA DE RELAÇÕES INSTITUCIONAIS E GOVERNAMENTAIS (ABRIG)</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nvGraphicFramePr>
        <p:xfrm>
          <a:off x="231493" y="2064151"/>
          <a:ext cx="11604668" cy="3557208"/>
        </p:xfrm>
        <a:graphic>
          <a:graphicData uri="http://schemas.openxmlformats.org/drawingml/2006/table">
            <a:tbl>
              <a:tblPr firstRow="1" bandRow="1">
                <a:tableStyleId>{5C22544A-7EE6-4342-B048-85BDC9FD1C3A}</a:tableStyleId>
              </a:tblPr>
              <a:tblGrid>
                <a:gridCol w="9925290">
                  <a:extLst>
                    <a:ext uri="{9D8B030D-6E8A-4147-A177-3AD203B41FA5}">
                      <a16:colId xmlns:a16="http://schemas.microsoft.com/office/drawing/2014/main" val="1659758282"/>
                    </a:ext>
                  </a:extLst>
                </a:gridCol>
                <a:gridCol w="1679378">
                  <a:extLst>
                    <a:ext uri="{9D8B030D-6E8A-4147-A177-3AD203B41FA5}">
                      <a16:colId xmlns:a16="http://schemas.microsoft.com/office/drawing/2014/main" val="887891028"/>
                    </a:ext>
                  </a:extLst>
                </a:gridCol>
              </a:tblGrid>
              <a:tr h="329842">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3191448">
                <a:tc>
                  <a:txBody>
                    <a:bodyPr/>
                    <a:lstStyle/>
                    <a:p>
                      <a:pPr lvl="0" algn="just">
                        <a:buNone/>
                      </a:pPr>
                      <a:endParaRPr lang="pt-BR" sz="1800" b="1" i="0" u="none" strike="noStrike" noProof="0">
                        <a:solidFill>
                          <a:srgbClr val="000000"/>
                        </a:solidFill>
                        <a:latin typeface="Calibri"/>
                      </a:endParaRPr>
                    </a:p>
                    <a:p>
                      <a:pPr lvl="0" algn="just">
                        <a:buNone/>
                      </a:pPr>
                      <a:r>
                        <a:rPr lang="pt-BR" sz="1800" b="1" i="0" u="none" strike="noStrike" noProof="0">
                          <a:solidFill>
                            <a:srgbClr val="000000"/>
                          </a:solidFill>
                          <a:latin typeface="Calibri"/>
                        </a:rPr>
                        <a:t>Fortalecimento e Ampliação da Política Nacional de Biocombustíveis (</a:t>
                      </a:r>
                      <a:r>
                        <a:rPr lang="pt-BR" sz="1800" b="1" i="0" u="none" strike="noStrike" noProof="0" err="1">
                          <a:solidFill>
                            <a:srgbClr val="000000"/>
                          </a:solidFill>
                          <a:latin typeface="Calibri"/>
                        </a:rPr>
                        <a:t>Renovabio</a:t>
                      </a:r>
                      <a:r>
                        <a:rPr lang="pt-BR" sz="1800" b="1" i="0" u="none" strike="noStrike" noProof="0">
                          <a:solidFill>
                            <a:srgbClr val="000000"/>
                          </a:solidFill>
                          <a:latin typeface="Calibri"/>
                        </a:rPr>
                        <a:t>) e Plano ABC+</a:t>
                      </a:r>
                      <a:r>
                        <a:rPr lang="pt-BR" sz="1800" b="0" i="0" u="none" strike="noStrike" noProof="0">
                          <a:solidFill>
                            <a:srgbClr val="000000"/>
                          </a:solidFill>
                          <a:latin typeface="Calibri"/>
                        </a:rPr>
                        <a:t> - A </a:t>
                      </a:r>
                      <a:r>
                        <a:rPr lang="pt-BR" sz="1800" b="0" i="0" u="none" strike="noStrike" noProof="0" err="1">
                          <a:solidFill>
                            <a:srgbClr val="000000"/>
                          </a:solidFill>
                          <a:latin typeface="Calibri"/>
                        </a:rPr>
                        <a:t>Renovabio</a:t>
                      </a:r>
                      <a:r>
                        <a:rPr lang="pt-BR" sz="1800" b="0" i="0" u="none" strike="noStrike" noProof="0">
                          <a:solidFill>
                            <a:srgbClr val="000000"/>
                          </a:solidFill>
                          <a:latin typeface="Calibri"/>
                        </a:rPr>
                        <a:t> para a mitigação da mudança climática pode contribuir com: Redução de emissões no setor de transportes; Incentivo à produção e uso de biocombustíveis, que têm menor impacto ambiental comparado aos fósseis; Integração da agroenergia com práticas sustentáveis. Já o Plano ABC+ para a mitigação da mudança climática pode contribuir com: Redução das emissões de GEE na agropecuária; Sequestro de carbono em solos agrícolas e florestas; Aumento da produtividade com menor impacto ambiental; Conservação de florestas e recuperação de áreas degradadas, aumentando o sumidouro de carbono.</a:t>
                      </a:r>
                      <a:endParaRPr lang="pt-BR" sz="1800">
                        <a:latin typeface="Calibri"/>
                      </a:endParaRPr>
                    </a:p>
                  </a:txBody>
                  <a:tcPr>
                    <a:solidFill>
                      <a:schemeClr val="accent6">
                        <a:lumMod val="40000"/>
                        <a:lumOff val="60000"/>
                      </a:schemeClr>
                    </a:solidFill>
                  </a:tcPr>
                </a:tc>
                <a:tc>
                  <a:txBody>
                    <a:bodyPr/>
                    <a:lstStyle/>
                    <a:p>
                      <a:pPr lvl="0">
                        <a:buNone/>
                      </a:pPr>
                      <a:endParaRPr lang="pt-BR" sz="1800">
                        <a:latin typeface="Calibri"/>
                      </a:endParaRPr>
                    </a:p>
                    <a:p>
                      <a:pPr lvl="0">
                        <a:buNone/>
                      </a:pPr>
                      <a:endParaRPr lang="pt-BR" sz="1800" b="0" i="0" u="none" strike="noStrike" noProof="0">
                        <a:solidFill>
                          <a:srgbClr val="000000"/>
                        </a:solidFill>
                        <a:latin typeface="Calibri"/>
                      </a:endParaRPr>
                    </a:p>
                    <a:p>
                      <a:pPr lvl="0">
                        <a:buNone/>
                      </a:pPr>
                      <a:endParaRPr lang="pt-BR" sz="1800" b="0" i="0" u="none" strike="noStrike" noProof="0">
                        <a:solidFill>
                          <a:srgbClr val="000000"/>
                        </a:solidFill>
                        <a:latin typeface="Calibri"/>
                      </a:endParaRPr>
                    </a:p>
                    <a:p>
                      <a:pPr lvl="0">
                        <a:buNone/>
                      </a:pPr>
                      <a:endParaRPr lang="pt-BR" sz="1800" b="0" i="0" u="none" strike="noStrike" noProof="0">
                        <a:solidFill>
                          <a:srgbClr val="000000"/>
                        </a:solidFill>
                        <a:latin typeface="Calibri"/>
                      </a:endParaRPr>
                    </a:p>
                    <a:p>
                      <a:pPr lvl="0">
                        <a:buNone/>
                      </a:pPr>
                      <a:r>
                        <a:rPr lang="pt-BR" sz="1800" b="0" i="0" u="none" strike="noStrike" noProof="0">
                          <a:solidFill>
                            <a:srgbClr val="000000"/>
                          </a:solidFill>
                          <a:latin typeface="Calibri"/>
                        </a:rPr>
                        <a:t>Mitigação</a:t>
                      </a:r>
                      <a:endParaRPr lang="pt-BR" sz="1800">
                        <a:latin typeface="Calibri"/>
                      </a:endParaRP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EAEF91E5-3EA0-5B64-E2E2-5AEFC94630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77917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216925"/>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1423595"/>
            <a:ext cx="8548472" cy="369332"/>
          </a:xfrm>
          <a:prstGeom prst="rect">
            <a:avLst/>
          </a:prstGeom>
          <a:solidFill>
            <a:srgbClr val="2F53A1"/>
          </a:solidFill>
        </p:spPr>
        <p:txBody>
          <a:bodyPr wrap="square" lIns="91440" tIns="45720" rIns="91440" bIns="45720" rtlCol="0" anchor="t">
            <a:spAutoFit/>
          </a:bodyPr>
          <a:lstStyle/>
          <a:p>
            <a:r>
              <a:rPr lang="pt-BR" b="1" dirty="0">
                <a:solidFill>
                  <a:schemeClr val="bg1"/>
                </a:solidFill>
                <a:ea typeface="Calibri"/>
                <a:cs typeface="Calibri"/>
              </a:rPr>
              <a:t>ASSOCIAÇÃO BRASILEIRA DE RELAÇÕES INSTITUCIONAIS E GOVERNAMENTAIS (ABRIG)</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nvGraphicFramePr>
        <p:xfrm>
          <a:off x="231493" y="2064151"/>
          <a:ext cx="11604668" cy="3749040"/>
        </p:xfrm>
        <a:graphic>
          <a:graphicData uri="http://schemas.openxmlformats.org/drawingml/2006/table">
            <a:tbl>
              <a:tblPr firstRow="1" bandRow="1">
                <a:tableStyleId>{5C22544A-7EE6-4342-B048-85BDC9FD1C3A}</a:tableStyleId>
              </a:tblPr>
              <a:tblGrid>
                <a:gridCol w="9925290">
                  <a:extLst>
                    <a:ext uri="{9D8B030D-6E8A-4147-A177-3AD203B41FA5}">
                      <a16:colId xmlns:a16="http://schemas.microsoft.com/office/drawing/2014/main" val="1659758282"/>
                    </a:ext>
                  </a:extLst>
                </a:gridCol>
                <a:gridCol w="1679378">
                  <a:extLst>
                    <a:ext uri="{9D8B030D-6E8A-4147-A177-3AD203B41FA5}">
                      <a16:colId xmlns:a16="http://schemas.microsoft.com/office/drawing/2014/main" val="887891028"/>
                    </a:ext>
                  </a:extLst>
                </a:gridCol>
              </a:tblGrid>
              <a:tr h="329842">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3191448">
                <a:tc>
                  <a:txBody>
                    <a:bodyPr/>
                    <a:lstStyle/>
                    <a:p>
                      <a:pPr lvl="0" algn="just">
                        <a:buNone/>
                      </a:pPr>
                      <a:endParaRPr lang="pt-BR" sz="1800" b="1" i="0" u="none" strike="noStrike" noProof="0">
                        <a:solidFill>
                          <a:srgbClr val="000000"/>
                        </a:solidFill>
                        <a:latin typeface="Calibri"/>
                      </a:endParaRPr>
                    </a:p>
                    <a:p>
                      <a:pPr lvl="0" algn="just">
                        <a:buNone/>
                      </a:pPr>
                      <a:r>
                        <a:rPr lang="pt-BR" sz="1800" b="1" i="0" u="none" strike="noStrike" noProof="0">
                          <a:solidFill>
                            <a:srgbClr val="000000"/>
                          </a:solidFill>
                          <a:latin typeface="Calibri"/>
                        </a:rPr>
                        <a:t>Fundo Nacional de Revitalização de Bacias Hidrográficas</a:t>
                      </a:r>
                      <a:r>
                        <a:rPr lang="pt-BR" sz="1800" b="0" i="0" u="none" strike="noStrike" noProof="0">
                          <a:solidFill>
                            <a:srgbClr val="000000"/>
                          </a:solidFill>
                          <a:latin typeface="Calibri"/>
                        </a:rPr>
                        <a:t> - é uma iniciativa destinada à recuperação e conservação das bacias hidrográficas no Brasil, que desempenham um papel essencial na preservação dos recursos hídricos, controle de erosão, proteção da biodiversidade e equilíbrio climático. Embora seu foco principal seja a revitalização de bacias, suas ações também podem contribuir significativamente para mitigar a mudança climática de várias formas: </a:t>
                      </a:r>
                      <a:r>
                        <a:rPr lang="pt-BR" sz="1800" b="1" i="0" u="none" strike="noStrike" noProof="0">
                          <a:solidFill>
                            <a:srgbClr val="000000"/>
                          </a:solidFill>
                          <a:latin typeface="Calibri"/>
                        </a:rPr>
                        <a:t>Sequestro de Carbono:</a:t>
                      </a:r>
                      <a:r>
                        <a:rPr lang="pt-BR" sz="1800" b="0" i="0" u="none" strike="noStrike" noProof="0">
                          <a:solidFill>
                            <a:srgbClr val="000000"/>
                          </a:solidFill>
                          <a:latin typeface="Calibri"/>
                        </a:rPr>
                        <a:t> O reflorestamento e a recuperação de vegetação nas bacias absorvem CO₂ da atmosfera; </a:t>
                      </a:r>
                      <a:r>
                        <a:rPr lang="pt-BR" sz="1800" b="1" i="0" u="none" strike="noStrike" noProof="0">
                          <a:solidFill>
                            <a:srgbClr val="000000"/>
                          </a:solidFill>
                          <a:latin typeface="Calibri"/>
                        </a:rPr>
                        <a:t>Conservação do Solo:</a:t>
                      </a:r>
                      <a:r>
                        <a:rPr lang="pt-BR" sz="1800" b="0" i="0" u="none" strike="noStrike" noProof="0">
                          <a:solidFill>
                            <a:srgbClr val="000000"/>
                          </a:solidFill>
                          <a:latin typeface="Calibri"/>
                        </a:rPr>
                        <a:t> Evita a erosão e mantém o carbono armazenado no solo; </a:t>
                      </a:r>
                      <a:r>
                        <a:rPr lang="pt-BR" sz="1800" b="1" i="0" u="none" strike="noStrike" noProof="0">
                          <a:solidFill>
                            <a:srgbClr val="000000"/>
                          </a:solidFill>
                          <a:latin typeface="Calibri"/>
                        </a:rPr>
                        <a:t>Regulação do Ciclo da Água:</a:t>
                      </a:r>
                      <a:r>
                        <a:rPr lang="pt-BR" sz="1800" b="0" i="0" u="none" strike="noStrike" noProof="0">
                          <a:solidFill>
                            <a:srgbClr val="000000"/>
                          </a:solidFill>
                          <a:latin typeface="Calibri"/>
                        </a:rPr>
                        <a:t> Bacias saudáveis ajudam na manutenção do ciclo hidrológico, essencial para o equilíbrio climático; </a:t>
                      </a:r>
                      <a:r>
                        <a:rPr lang="pt-BR" sz="1800" b="1" i="0" u="none" strike="noStrike" noProof="0">
                          <a:solidFill>
                            <a:srgbClr val="000000"/>
                          </a:solidFill>
                          <a:latin typeface="Calibri"/>
                        </a:rPr>
                        <a:t>Mitigação de Eventos Climáticos Extremos:</a:t>
                      </a:r>
                      <a:r>
                        <a:rPr lang="pt-BR" sz="1800" b="0" i="0" u="none" strike="noStrike" noProof="0">
                          <a:solidFill>
                            <a:srgbClr val="000000"/>
                          </a:solidFill>
                          <a:latin typeface="Calibri"/>
                        </a:rPr>
                        <a:t> Controla inundações e secas, que são intensificadas pela mudança climática; </a:t>
                      </a:r>
                      <a:r>
                        <a:rPr lang="pt-BR" sz="1800" b="1" i="0" u="none" strike="noStrike" noProof="0">
                          <a:solidFill>
                            <a:srgbClr val="000000"/>
                          </a:solidFill>
                          <a:latin typeface="Calibri"/>
                        </a:rPr>
                        <a:t>Proteção da Biodiversidade:</a:t>
                      </a:r>
                      <a:r>
                        <a:rPr lang="pt-BR" sz="1800" b="0" i="0" u="none" strike="noStrike" noProof="0">
                          <a:solidFill>
                            <a:srgbClr val="000000"/>
                          </a:solidFill>
                          <a:latin typeface="Calibri"/>
                        </a:rPr>
                        <a:t> Ecossistemas preservados são mais resilientes ao clima; </a:t>
                      </a:r>
                      <a:r>
                        <a:rPr lang="pt-BR" sz="1800" b="1" i="0" u="none" strike="noStrike" noProof="0">
                          <a:solidFill>
                            <a:srgbClr val="000000"/>
                          </a:solidFill>
                          <a:latin typeface="Calibri"/>
                        </a:rPr>
                        <a:t>Uso Sustentável da Água:</a:t>
                      </a:r>
                      <a:r>
                        <a:rPr lang="pt-BR" sz="1800" b="0" i="0" u="none" strike="noStrike" noProof="0">
                          <a:solidFill>
                            <a:srgbClr val="000000"/>
                          </a:solidFill>
                          <a:latin typeface="Calibri"/>
                        </a:rPr>
                        <a:t> Garante eficiência no uso da água, fundamental em cenários de mudanças climáticas.</a:t>
                      </a:r>
                      <a:endParaRPr lang="pt-BR" sz="1800">
                        <a:latin typeface="Calibri"/>
                      </a:endParaRPr>
                    </a:p>
                  </a:txBody>
                  <a:tcPr>
                    <a:solidFill>
                      <a:schemeClr val="accent6">
                        <a:lumMod val="40000"/>
                        <a:lumOff val="60000"/>
                      </a:schemeClr>
                    </a:solidFill>
                  </a:tcPr>
                </a:tc>
                <a:tc>
                  <a:txBody>
                    <a:bodyPr/>
                    <a:lstStyle/>
                    <a:p>
                      <a:pPr lvl="0">
                        <a:buNone/>
                      </a:pPr>
                      <a:endParaRPr lang="pt-BR"/>
                    </a:p>
                    <a:p>
                      <a:pPr lvl="0">
                        <a:buNone/>
                      </a:pPr>
                      <a:endParaRPr lang="pt-BR"/>
                    </a:p>
                    <a:p>
                      <a:pPr lvl="0">
                        <a:buNone/>
                      </a:pPr>
                      <a:r>
                        <a:rPr lang="pt-BR" sz="1800" b="0" i="0" u="none" strike="noStrike" noProof="0">
                          <a:solidFill>
                            <a:srgbClr val="000000"/>
                          </a:solidFill>
                          <a:latin typeface="Calibri"/>
                        </a:rPr>
                        <a:t>Adaptação de cidades e ambientes naturais às mudanças do clima</a:t>
                      </a:r>
                      <a:endParaRPr lang="pt-BR"/>
                    </a:p>
                  </a:txBody>
                  <a:tcPr>
                    <a:solidFill>
                      <a:schemeClr val="accent6">
                        <a:lumMod val="40000"/>
                        <a:lumOff val="60000"/>
                      </a:schemeClr>
                    </a:solidFill>
                  </a:tcPr>
                </a:tc>
                <a:extLst>
                  <a:ext uri="{0D108BD9-81ED-4DB2-BD59-A6C34878D82A}">
                    <a16:rowId xmlns:a16="http://schemas.microsoft.com/office/drawing/2014/main" val="1532662500"/>
                  </a:ext>
                </a:extLst>
              </a:tr>
            </a:tbl>
          </a:graphicData>
        </a:graphic>
      </p:graphicFrame>
      <p:pic>
        <p:nvPicPr>
          <p:cNvPr id="2" name="Picture 2" descr="G20 Social">
            <a:extLst>
              <a:ext uri="{FF2B5EF4-FFF2-40B4-BE49-F238E27FC236}">
                <a16:creationId xmlns:a16="http://schemas.microsoft.com/office/drawing/2014/main" id="{F70E3D63-F38C-DC44-234D-8128F930B8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32325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367553"/>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1609665"/>
            <a:ext cx="3648635" cy="369332"/>
          </a:xfrm>
          <a:prstGeom prst="rect">
            <a:avLst/>
          </a:prstGeom>
          <a:solidFill>
            <a:srgbClr val="2F53A1"/>
          </a:solidFill>
        </p:spPr>
        <p:txBody>
          <a:bodyPr wrap="square" rtlCol="0">
            <a:spAutoFit/>
          </a:bodyPr>
          <a:lstStyle/>
          <a:p>
            <a:r>
              <a:rPr lang="pt-BR" b="1">
                <a:solidFill>
                  <a:schemeClr val="bg1"/>
                </a:solidFill>
              </a:rPr>
              <a:t>FIQUEM SABENDO </a:t>
            </a: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extLst>
              <p:ext uri="{D42A27DB-BD31-4B8C-83A1-F6EECF244321}">
                <p14:modId xmlns:p14="http://schemas.microsoft.com/office/powerpoint/2010/main" val="3993882809"/>
              </p:ext>
            </p:extLst>
          </p:nvPr>
        </p:nvGraphicFramePr>
        <p:xfrm>
          <a:off x="230094" y="2548466"/>
          <a:ext cx="11053821" cy="2931160"/>
        </p:xfrm>
        <a:graphic>
          <a:graphicData uri="http://schemas.openxmlformats.org/drawingml/2006/table">
            <a:tbl>
              <a:tblPr firstRow="1" bandRow="1">
                <a:tableStyleId>{5C22544A-7EE6-4342-B048-85BDC9FD1C3A}</a:tableStyleId>
              </a:tblPr>
              <a:tblGrid>
                <a:gridCol w="9327266">
                  <a:extLst>
                    <a:ext uri="{9D8B030D-6E8A-4147-A177-3AD203B41FA5}">
                      <a16:colId xmlns:a16="http://schemas.microsoft.com/office/drawing/2014/main" val="1659758282"/>
                    </a:ext>
                  </a:extLst>
                </a:gridCol>
                <a:gridCol w="1726555">
                  <a:extLst>
                    <a:ext uri="{9D8B030D-6E8A-4147-A177-3AD203B41FA5}">
                      <a16:colId xmlns:a16="http://schemas.microsoft.com/office/drawing/2014/main" val="887891028"/>
                    </a:ext>
                  </a:extLst>
                </a:gridCol>
              </a:tblGrid>
              <a:tr h="370840">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370840">
                <a:tc>
                  <a:txBody>
                    <a:bodyPr/>
                    <a:lstStyle/>
                    <a:p>
                      <a:pPr algn="just"/>
                      <a:r>
                        <a:rPr lang="pt-BR" sz="1800" b="0" i="0" kern="1200">
                          <a:solidFill>
                            <a:schemeClr val="dk1"/>
                          </a:solidFill>
                          <a:effectLst/>
                          <a:latin typeface="+mn-lt"/>
                          <a:ea typeface="+mn-ea"/>
                          <a:cs typeface="+mn-cs"/>
                        </a:rPr>
                        <a:t>Abertura da base de dados de titulares de imóveis registrados no Cadastro Ambiental Rural.</a:t>
                      </a:r>
                      <a:endParaRPr lang="pt-BR"/>
                    </a:p>
                  </a:txBody>
                  <a:tcPr>
                    <a:solidFill>
                      <a:schemeClr val="accent6">
                        <a:lumMod val="40000"/>
                        <a:lumOff val="60000"/>
                      </a:schemeClr>
                    </a:solidFill>
                  </a:tcPr>
                </a:tc>
                <a:tc>
                  <a:txBody>
                    <a:bodyPr/>
                    <a:lstStyle/>
                    <a:p>
                      <a:endParaRPr lang="pt-BR"/>
                    </a:p>
                    <a:p>
                      <a:r>
                        <a:rPr lang="pt-BR"/>
                        <a:t>Mitigação </a:t>
                      </a:r>
                    </a:p>
                  </a:txBody>
                  <a:tcPr>
                    <a:solidFill>
                      <a:schemeClr val="accent6">
                        <a:lumMod val="40000"/>
                        <a:lumOff val="60000"/>
                      </a:schemeClr>
                    </a:solidFill>
                  </a:tcPr>
                </a:tc>
                <a:extLst>
                  <a:ext uri="{0D108BD9-81ED-4DB2-BD59-A6C34878D82A}">
                    <a16:rowId xmlns:a16="http://schemas.microsoft.com/office/drawing/2014/main" val="1532662500"/>
                  </a:ext>
                </a:extLst>
              </a:tr>
              <a:tr h="495948">
                <a:tc>
                  <a:txBody>
                    <a:bodyPr/>
                    <a:lstStyle/>
                    <a:p>
                      <a:pPr algn="just"/>
                      <a:r>
                        <a:rPr lang="pt-BR" sz="1800" b="0" i="0" kern="1200">
                          <a:solidFill>
                            <a:schemeClr val="dk1"/>
                          </a:solidFill>
                          <a:effectLst/>
                          <a:latin typeface="+mn-lt"/>
                          <a:ea typeface="+mn-ea"/>
                          <a:cs typeface="+mn-cs"/>
                        </a:rPr>
                        <a:t>Abertura dos dados da Guia de Trânsito Animal.</a:t>
                      </a:r>
                      <a:endParaRPr lang="pt-BR"/>
                    </a:p>
                  </a:txBody>
                  <a:tcPr>
                    <a:solidFill>
                      <a:schemeClr val="accent6">
                        <a:lumMod val="40000"/>
                        <a:lumOff val="60000"/>
                      </a:schemeClr>
                    </a:solidFill>
                  </a:tcPr>
                </a:tc>
                <a:tc>
                  <a:txBody>
                    <a:bodyPr/>
                    <a:lstStyle/>
                    <a:p>
                      <a:endParaRPr lang="pt-BR" dirty="0"/>
                    </a:p>
                    <a:p>
                      <a:r>
                        <a:rPr lang="pt-BR" dirty="0"/>
                        <a:t>Mitigação</a:t>
                      </a:r>
                    </a:p>
                  </a:txBody>
                  <a:tcPr>
                    <a:solidFill>
                      <a:schemeClr val="accent6">
                        <a:lumMod val="40000"/>
                        <a:lumOff val="60000"/>
                      </a:schemeClr>
                    </a:solidFill>
                  </a:tcPr>
                </a:tc>
                <a:extLst>
                  <a:ext uri="{0D108BD9-81ED-4DB2-BD59-A6C34878D82A}">
                    <a16:rowId xmlns:a16="http://schemas.microsoft.com/office/drawing/2014/main" val="3384324227"/>
                  </a:ext>
                </a:extLst>
              </a:tr>
              <a:tr h="370840">
                <a:tc>
                  <a:txBody>
                    <a:bodyPr/>
                    <a:lstStyle/>
                    <a:p>
                      <a:pPr algn="just"/>
                      <a:r>
                        <a:rPr lang="pt-BR" sz="1800" b="0" i="0" kern="1200">
                          <a:solidFill>
                            <a:schemeClr val="dk1"/>
                          </a:solidFill>
                          <a:effectLst/>
                          <a:latin typeface="+mn-lt"/>
                          <a:ea typeface="+mn-ea"/>
                          <a:cs typeface="+mn-cs"/>
                        </a:rPr>
                        <a:t>Estabelecimento de mecanismos tributários e orçamentários para incentivo à arborização urbana.</a:t>
                      </a:r>
                      <a:endParaRPr lang="pt-BR"/>
                    </a:p>
                  </a:txBody>
                  <a:tcPr>
                    <a:solidFill>
                      <a:schemeClr val="accent6">
                        <a:lumMod val="40000"/>
                        <a:lumOff val="60000"/>
                      </a:schemeClr>
                    </a:solidFill>
                  </a:tcPr>
                </a:tc>
                <a:tc>
                  <a:txBody>
                    <a:bodyPr/>
                    <a:lstStyle/>
                    <a:p>
                      <a:endParaRPr lang="pt-BR" dirty="0"/>
                    </a:p>
                    <a:p>
                      <a:r>
                        <a:rPr lang="pt-BR" dirty="0"/>
                        <a:t>Mitigação</a:t>
                      </a:r>
                    </a:p>
                  </a:txBody>
                  <a:tcPr>
                    <a:solidFill>
                      <a:schemeClr val="accent6">
                        <a:lumMod val="40000"/>
                        <a:lumOff val="60000"/>
                      </a:schemeClr>
                    </a:solidFill>
                  </a:tcPr>
                </a:tc>
                <a:extLst>
                  <a:ext uri="{0D108BD9-81ED-4DB2-BD59-A6C34878D82A}">
                    <a16:rowId xmlns:a16="http://schemas.microsoft.com/office/drawing/2014/main" val="4038469608"/>
                  </a:ext>
                </a:extLst>
              </a:tr>
              <a:tr h="370840">
                <a:tc>
                  <a:txBody>
                    <a:bodyPr/>
                    <a:lstStyle/>
                    <a:p>
                      <a:pPr algn="just"/>
                      <a:r>
                        <a:rPr lang="pt-BR" sz="1800" b="0" i="0" kern="1200">
                          <a:solidFill>
                            <a:schemeClr val="dk1"/>
                          </a:solidFill>
                          <a:effectLst/>
                          <a:latin typeface="+mn-lt"/>
                          <a:ea typeface="+mn-ea"/>
                          <a:cs typeface="+mn-cs"/>
                        </a:rPr>
                        <a:t>Aprimoramento da Lei de Informações Ambientais para ampliar a quantidade de informações de publicação obrigatória</a:t>
                      </a:r>
                      <a:endParaRPr lang="pt-BR"/>
                    </a:p>
                  </a:txBody>
                  <a:tcPr>
                    <a:solidFill>
                      <a:schemeClr val="accent6">
                        <a:lumMod val="40000"/>
                        <a:lumOff val="60000"/>
                      </a:schemeClr>
                    </a:solidFill>
                  </a:tcPr>
                </a:tc>
                <a:tc>
                  <a:txBody>
                    <a:bodyPr/>
                    <a:lstStyle/>
                    <a:p>
                      <a:endParaRPr lang="pt-BR" dirty="0"/>
                    </a:p>
                    <a:p>
                      <a:r>
                        <a:rPr lang="pt-BR" dirty="0"/>
                        <a:t>Outro</a:t>
                      </a:r>
                    </a:p>
                  </a:txBody>
                  <a:tcPr>
                    <a:solidFill>
                      <a:schemeClr val="accent6">
                        <a:lumMod val="40000"/>
                        <a:lumOff val="60000"/>
                      </a:schemeClr>
                    </a:solidFill>
                  </a:tcPr>
                </a:tc>
                <a:extLst>
                  <a:ext uri="{0D108BD9-81ED-4DB2-BD59-A6C34878D82A}">
                    <a16:rowId xmlns:a16="http://schemas.microsoft.com/office/drawing/2014/main" val="2123326981"/>
                  </a:ext>
                </a:extLst>
              </a:tr>
            </a:tbl>
          </a:graphicData>
        </a:graphic>
      </p:graphicFrame>
      <p:pic>
        <p:nvPicPr>
          <p:cNvPr id="2" name="Picture 2" descr="G20 Social">
            <a:extLst>
              <a:ext uri="{FF2B5EF4-FFF2-40B4-BE49-F238E27FC236}">
                <a16:creationId xmlns:a16="http://schemas.microsoft.com/office/drawing/2014/main" id="{DC871590-071E-54B8-3702-0848D07469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71039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BDC4CCFF-AF49-FA70-E47A-50CAEB81E481}"/>
              </a:ext>
            </a:extLst>
          </p:cNvPr>
          <p:cNvSpPr txBox="1"/>
          <p:nvPr/>
        </p:nvSpPr>
        <p:spPr>
          <a:xfrm>
            <a:off x="134471" y="367553"/>
            <a:ext cx="6795245" cy="954107"/>
          </a:xfrm>
          <a:prstGeom prst="rect">
            <a:avLst/>
          </a:prstGeom>
          <a:noFill/>
        </p:spPr>
        <p:txBody>
          <a:bodyPr wrap="square" rtlCol="0">
            <a:spAutoFit/>
          </a:bodyPr>
          <a:lstStyle/>
          <a:p>
            <a:r>
              <a:rPr lang="pt-BR" sz="2800" b="1">
                <a:ea typeface="Calibri"/>
                <a:cs typeface="Calibri"/>
              </a:rPr>
              <a:t>CONTRIBUIÇÕES DAS ENTIDADES DO CTICC PARA O PLANO CLIMA  </a:t>
            </a:r>
            <a:endParaRPr lang="pt-BR" sz="2000" b="1"/>
          </a:p>
        </p:txBody>
      </p:sp>
      <p:sp>
        <p:nvSpPr>
          <p:cNvPr id="4" name="CaixaDeTexto 3">
            <a:extLst>
              <a:ext uri="{FF2B5EF4-FFF2-40B4-BE49-F238E27FC236}">
                <a16:creationId xmlns:a16="http://schemas.microsoft.com/office/drawing/2014/main" id="{82AA29B3-3E12-83D1-61B4-7FB4353C2B93}"/>
              </a:ext>
            </a:extLst>
          </p:cNvPr>
          <p:cNvSpPr txBox="1"/>
          <p:nvPr/>
        </p:nvSpPr>
        <p:spPr>
          <a:xfrm>
            <a:off x="0" y="1609665"/>
            <a:ext cx="6794100" cy="369332"/>
          </a:xfrm>
          <a:prstGeom prst="rect">
            <a:avLst/>
          </a:prstGeom>
          <a:solidFill>
            <a:srgbClr val="2F53A1"/>
          </a:solidFill>
        </p:spPr>
        <p:txBody>
          <a:bodyPr wrap="square" lIns="91440" tIns="45720" rIns="91440" bIns="45720" rtlCol="0" anchor="t">
            <a:spAutoFit/>
          </a:bodyPr>
          <a:lstStyle/>
          <a:p>
            <a:r>
              <a:rPr lang="pt-BR" b="1" dirty="0">
                <a:solidFill>
                  <a:schemeClr val="bg1"/>
                </a:solidFill>
                <a:ea typeface="Calibri"/>
                <a:cs typeface="Calibri"/>
              </a:rPr>
              <a:t>INSTITUTO BRASILEIRO DE GOVERNANÇA CORPORATIVA</a:t>
            </a:r>
            <a:endParaRPr lang="pt-BR" dirty="0">
              <a:solidFill>
                <a:schemeClr val="bg1"/>
              </a:solidFill>
              <a:ea typeface="Calibri"/>
              <a:cs typeface="Calibri"/>
            </a:endParaRPr>
          </a:p>
        </p:txBody>
      </p:sp>
      <p:graphicFrame>
        <p:nvGraphicFramePr>
          <p:cNvPr id="6" name="Tabela 5">
            <a:extLst>
              <a:ext uri="{FF2B5EF4-FFF2-40B4-BE49-F238E27FC236}">
                <a16:creationId xmlns:a16="http://schemas.microsoft.com/office/drawing/2014/main" id="{80C2BFC0-2BBB-A3B8-1B4E-75E228FA7B4B}"/>
              </a:ext>
            </a:extLst>
          </p:cNvPr>
          <p:cNvGraphicFramePr>
            <a:graphicFrameLocks noGrp="1"/>
          </p:cNvGraphicFramePr>
          <p:nvPr>
            <p:extLst>
              <p:ext uri="{D42A27DB-BD31-4B8C-83A1-F6EECF244321}">
                <p14:modId xmlns:p14="http://schemas.microsoft.com/office/powerpoint/2010/main" val="2378447537"/>
              </p:ext>
            </p:extLst>
          </p:nvPr>
        </p:nvGraphicFramePr>
        <p:xfrm>
          <a:off x="292117" y="2557326"/>
          <a:ext cx="11044184" cy="3205480"/>
        </p:xfrm>
        <a:graphic>
          <a:graphicData uri="http://schemas.openxmlformats.org/drawingml/2006/table">
            <a:tbl>
              <a:tblPr firstRow="1" bandRow="1">
                <a:tableStyleId>{5C22544A-7EE6-4342-B048-85BDC9FD1C3A}</a:tableStyleId>
              </a:tblPr>
              <a:tblGrid>
                <a:gridCol w="9045617">
                  <a:extLst>
                    <a:ext uri="{9D8B030D-6E8A-4147-A177-3AD203B41FA5}">
                      <a16:colId xmlns:a16="http://schemas.microsoft.com/office/drawing/2014/main" val="1659758282"/>
                    </a:ext>
                  </a:extLst>
                </a:gridCol>
                <a:gridCol w="1998567">
                  <a:extLst>
                    <a:ext uri="{9D8B030D-6E8A-4147-A177-3AD203B41FA5}">
                      <a16:colId xmlns:a16="http://schemas.microsoft.com/office/drawing/2014/main" val="887891028"/>
                    </a:ext>
                  </a:extLst>
                </a:gridCol>
              </a:tblGrid>
              <a:tr h="370840">
                <a:tc>
                  <a:txBody>
                    <a:bodyPr/>
                    <a:lstStyle/>
                    <a:p>
                      <a:r>
                        <a:rPr lang="pt-BR"/>
                        <a:t>PROPOSIÇÃO/CONTRIBUIÇÃO</a:t>
                      </a:r>
                    </a:p>
                  </a:txBody>
                  <a:tcPr>
                    <a:solidFill>
                      <a:srgbClr val="4BAE32"/>
                    </a:solidFill>
                  </a:tcPr>
                </a:tc>
                <a:tc>
                  <a:txBody>
                    <a:bodyPr/>
                    <a:lstStyle/>
                    <a:p>
                      <a:r>
                        <a:rPr lang="pt-BR"/>
                        <a:t>PILAR</a:t>
                      </a:r>
                    </a:p>
                  </a:txBody>
                  <a:tcPr>
                    <a:solidFill>
                      <a:srgbClr val="4BAE32"/>
                    </a:solidFill>
                  </a:tcPr>
                </a:tc>
                <a:extLst>
                  <a:ext uri="{0D108BD9-81ED-4DB2-BD59-A6C34878D82A}">
                    <a16:rowId xmlns:a16="http://schemas.microsoft.com/office/drawing/2014/main" val="2124032190"/>
                  </a:ext>
                </a:extLst>
              </a:tr>
              <a:tr h="370840">
                <a:tc>
                  <a:txBody>
                    <a:bodyPr/>
                    <a:lstStyle/>
                    <a:p>
                      <a:pPr lvl="0" algn="just">
                        <a:buNone/>
                      </a:pPr>
                      <a:r>
                        <a:rPr lang="pt-BR" sz="1800" b="1" i="0" u="none" strike="noStrike" kern="1200" noProof="0">
                          <a:solidFill>
                            <a:srgbClr val="000000"/>
                          </a:solidFill>
                          <a:effectLst/>
                          <a:latin typeface="Calibri"/>
                        </a:rPr>
                        <a:t>Desmatamento ilegal zero. </a:t>
                      </a:r>
                      <a:r>
                        <a:rPr lang="pt-BR" sz="1800" b="0" i="0" u="none" strike="noStrike" kern="1200" noProof="0">
                          <a:solidFill>
                            <a:srgbClr val="000000"/>
                          </a:solidFill>
                          <a:effectLst/>
                          <a:latin typeface="Calibri"/>
                        </a:rPr>
                        <a:t>Zerar o desmatamento ilegal, com o aumento efetivo da fiscalização e a implementação de políticas públicas em consonância com a legislação brasileira e com os acordos e protocolos internacionais assinados pelo país.</a:t>
                      </a:r>
                      <a:endParaRPr lang="pt-BR" sz="1800">
                        <a:latin typeface="Calibri"/>
                      </a:endParaRPr>
                    </a:p>
                  </a:txBody>
                  <a:tcPr>
                    <a:solidFill>
                      <a:schemeClr val="accent6">
                        <a:lumMod val="40000"/>
                        <a:lumOff val="60000"/>
                      </a:schemeClr>
                    </a:solidFill>
                  </a:tcPr>
                </a:tc>
                <a:tc>
                  <a:txBody>
                    <a:bodyPr/>
                    <a:lstStyle/>
                    <a:p>
                      <a:endParaRPr lang="pt-BR" dirty="0"/>
                    </a:p>
                    <a:p>
                      <a:r>
                        <a:rPr lang="pt-BR" dirty="0"/>
                        <a:t>Mitigação </a:t>
                      </a:r>
                    </a:p>
                  </a:txBody>
                  <a:tcPr>
                    <a:solidFill>
                      <a:schemeClr val="accent6">
                        <a:lumMod val="40000"/>
                        <a:lumOff val="60000"/>
                      </a:schemeClr>
                    </a:solidFill>
                  </a:tcPr>
                </a:tc>
                <a:extLst>
                  <a:ext uri="{0D108BD9-81ED-4DB2-BD59-A6C34878D82A}">
                    <a16:rowId xmlns:a16="http://schemas.microsoft.com/office/drawing/2014/main" val="1532662500"/>
                  </a:ext>
                </a:extLst>
              </a:tr>
              <a:tr h="495948">
                <a:tc>
                  <a:txBody>
                    <a:bodyPr/>
                    <a:lstStyle/>
                    <a:p>
                      <a:pPr lvl="0" algn="just">
                        <a:buNone/>
                      </a:pPr>
                      <a:r>
                        <a:rPr lang="pt-BR" sz="1800" b="0" i="0" u="none" strike="noStrike" kern="1200" noProof="0" dirty="0">
                          <a:solidFill>
                            <a:srgbClr val="000000"/>
                          </a:solidFill>
                          <a:effectLst/>
                          <a:latin typeface="Calibri"/>
                        </a:rPr>
                        <a:t>Formalizar o compromisso do Brasil com a Contribuição Nacionalmente Determinada (NDC) por meio de lei.</a:t>
                      </a:r>
                      <a:endParaRPr lang="pt-BR" sz="1800" dirty="0">
                        <a:latin typeface="Calibri"/>
                      </a:endParaRPr>
                    </a:p>
                  </a:txBody>
                  <a:tcPr>
                    <a:solidFill>
                      <a:schemeClr val="accent6">
                        <a:lumMod val="40000"/>
                        <a:lumOff val="60000"/>
                      </a:schemeClr>
                    </a:solidFill>
                  </a:tcPr>
                </a:tc>
                <a:tc>
                  <a:txBody>
                    <a:bodyPr/>
                    <a:lstStyle/>
                    <a:p>
                      <a:endParaRPr lang="pt-BR" dirty="0"/>
                    </a:p>
                    <a:p>
                      <a:pPr lvl="0">
                        <a:buNone/>
                      </a:pPr>
                      <a:r>
                        <a:rPr lang="pt-BR" dirty="0"/>
                        <a:t>Mitigação</a:t>
                      </a:r>
                    </a:p>
                  </a:txBody>
                  <a:tcPr>
                    <a:solidFill>
                      <a:schemeClr val="accent6">
                        <a:lumMod val="40000"/>
                        <a:lumOff val="60000"/>
                      </a:schemeClr>
                    </a:solidFill>
                  </a:tcPr>
                </a:tc>
                <a:extLst>
                  <a:ext uri="{0D108BD9-81ED-4DB2-BD59-A6C34878D82A}">
                    <a16:rowId xmlns:a16="http://schemas.microsoft.com/office/drawing/2014/main" val="3384324227"/>
                  </a:ext>
                </a:extLst>
              </a:tr>
              <a:tr h="495948">
                <a:tc>
                  <a:txBody>
                    <a:bodyPr/>
                    <a:lstStyle/>
                    <a:p>
                      <a:pPr lvl="0" algn="just">
                        <a:buNone/>
                      </a:pPr>
                      <a:r>
                        <a:rPr lang="pt-BR" sz="1800" dirty="0">
                          <a:latin typeface="+mn-lt"/>
                        </a:rPr>
                        <a:t>Incentivar a adoção de medidas de integridade e anticorrupção no setor privado, fortalecendo a governança responsável e sustentável.</a:t>
                      </a:r>
                      <a:endParaRPr lang="pt-BR" sz="1800" dirty="0">
                        <a:latin typeface="Calibri"/>
                      </a:endParaRPr>
                    </a:p>
                  </a:txBody>
                  <a:tcPr>
                    <a:solidFill>
                      <a:schemeClr val="accent6">
                        <a:lumMod val="40000"/>
                        <a:lumOff val="60000"/>
                      </a:schemeClr>
                    </a:solidFill>
                  </a:tcPr>
                </a:tc>
                <a:tc>
                  <a:txBody>
                    <a:bodyPr/>
                    <a:lstStyle/>
                    <a:p>
                      <a:pPr marL="0" lvl="0" algn="l" defTabSz="914400" rtl="0" eaLnBrk="1" latinLnBrk="0" hangingPunct="1">
                        <a:buNone/>
                      </a:pPr>
                      <a:r>
                        <a:rPr lang="pt-BR" sz="1800" kern="1200" dirty="0">
                          <a:solidFill>
                            <a:schemeClr val="dk1"/>
                          </a:solidFill>
                          <a:latin typeface="+mn-lt"/>
                          <a:ea typeface="+mn-ea"/>
                          <a:cs typeface="+mn-cs"/>
                        </a:rPr>
                        <a:t>Mitigação</a:t>
                      </a:r>
                    </a:p>
                  </a:txBody>
                  <a:tcPr>
                    <a:solidFill>
                      <a:schemeClr val="accent6">
                        <a:lumMod val="40000"/>
                        <a:lumOff val="60000"/>
                      </a:schemeClr>
                    </a:solidFill>
                  </a:tcPr>
                </a:tc>
                <a:extLst>
                  <a:ext uri="{0D108BD9-81ED-4DB2-BD59-A6C34878D82A}">
                    <a16:rowId xmlns:a16="http://schemas.microsoft.com/office/drawing/2014/main" val="3445774227"/>
                  </a:ext>
                </a:extLst>
              </a:tr>
              <a:tr h="495948">
                <a:tc>
                  <a:txBody>
                    <a:bodyPr/>
                    <a:lstStyle/>
                    <a:p>
                      <a:pPr lvl="0" algn="just">
                        <a:buNone/>
                      </a:pPr>
                      <a:r>
                        <a:rPr lang="pt-BR" sz="1800" dirty="0">
                          <a:latin typeface="+mn-lt"/>
                        </a:rPr>
                        <a:t>Garantir a convergência dos frameworks adotados para os padrões de divulgação de sustentabilidade.</a:t>
                      </a:r>
                      <a:endParaRPr lang="pt-BR" sz="1800" dirty="0">
                        <a:latin typeface="Calibri"/>
                      </a:endParaRPr>
                    </a:p>
                  </a:txBody>
                  <a:tcPr>
                    <a:solidFill>
                      <a:schemeClr val="accent6">
                        <a:lumMod val="40000"/>
                        <a:lumOff val="60000"/>
                      </a:schemeClr>
                    </a:solidFill>
                  </a:tcPr>
                </a:tc>
                <a:tc>
                  <a:txBody>
                    <a:bodyPr/>
                    <a:lstStyle/>
                    <a:p>
                      <a:pPr marL="0" lvl="0" algn="l" defTabSz="914400" rtl="0" eaLnBrk="1" latinLnBrk="0" hangingPunct="1">
                        <a:buNone/>
                      </a:pPr>
                      <a:r>
                        <a:rPr lang="pt-BR" sz="1800" kern="1200" dirty="0">
                          <a:solidFill>
                            <a:schemeClr val="dk1"/>
                          </a:solidFill>
                          <a:latin typeface="+mn-lt"/>
                          <a:ea typeface="+mn-ea"/>
                          <a:cs typeface="+mn-cs"/>
                        </a:rPr>
                        <a:t>Mitigação</a:t>
                      </a:r>
                    </a:p>
                  </a:txBody>
                  <a:tcPr>
                    <a:solidFill>
                      <a:schemeClr val="accent6">
                        <a:lumMod val="40000"/>
                        <a:lumOff val="60000"/>
                      </a:schemeClr>
                    </a:solidFill>
                  </a:tcPr>
                </a:tc>
                <a:extLst>
                  <a:ext uri="{0D108BD9-81ED-4DB2-BD59-A6C34878D82A}">
                    <a16:rowId xmlns:a16="http://schemas.microsoft.com/office/drawing/2014/main" val="4102588698"/>
                  </a:ext>
                </a:extLst>
              </a:tr>
            </a:tbl>
          </a:graphicData>
        </a:graphic>
      </p:graphicFrame>
      <p:pic>
        <p:nvPicPr>
          <p:cNvPr id="2" name="Picture 2" descr="G20 Social">
            <a:extLst>
              <a:ext uri="{FF2B5EF4-FFF2-40B4-BE49-F238E27FC236}">
                <a16:creationId xmlns:a16="http://schemas.microsoft.com/office/drawing/2014/main" id="{2B41FB90-096C-7349-A206-E1FE475BA4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4435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B58BC04E-CD6F-0F96-B25B-D73751E9F20E}"/>
              </a:ext>
            </a:extLst>
          </p:cNvPr>
          <p:cNvSpPr txBox="1"/>
          <p:nvPr/>
        </p:nvSpPr>
        <p:spPr>
          <a:xfrm>
            <a:off x="430306" y="1341019"/>
            <a:ext cx="11322423" cy="4893647"/>
          </a:xfrm>
          <a:prstGeom prst="rect">
            <a:avLst/>
          </a:prstGeom>
          <a:noFill/>
        </p:spPr>
        <p:txBody>
          <a:bodyPr wrap="square" lIns="91440" tIns="45720" rIns="91440" bIns="45720" rtlCol="0" anchor="t">
            <a:spAutoFit/>
          </a:bodyPr>
          <a:lstStyle/>
          <a:p>
            <a:pPr algn="just"/>
            <a:r>
              <a:rPr lang="pt-BR">
                <a:ea typeface="+mn-lt"/>
                <a:cs typeface="+mn-lt"/>
              </a:rPr>
              <a:t>As </a:t>
            </a:r>
            <a:r>
              <a:rPr lang="pt-BR" b="1">
                <a:ea typeface="+mn-lt"/>
                <a:cs typeface="+mn-lt"/>
              </a:rPr>
              <a:t>competências</a:t>
            </a:r>
            <a:r>
              <a:rPr lang="pt-BR">
                <a:ea typeface="+mn-lt"/>
                <a:cs typeface="+mn-lt"/>
              </a:rPr>
              <a:t> do</a:t>
            </a:r>
            <a:r>
              <a:rPr lang="pt-BR" b="1">
                <a:ea typeface="+mn-lt"/>
                <a:cs typeface="+mn-lt"/>
              </a:rPr>
              <a:t> Conselho de Transparência, Integridade e Combate à Corrupção</a:t>
            </a:r>
            <a:r>
              <a:rPr lang="pt-BR">
                <a:ea typeface="+mn-lt"/>
                <a:cs typeface="+mn-lt"/>
              </a:rPr>
              <a:t> são:</a:t>
            </a:r>
            <a:endParaRPr lang="pt-BR">
              <a:cs typeface="Calibri"/>
            </a:endParaRPr>
          </a:p>
          <a:p>
            <a:pPr algn="just"/>
            <a:endParaRPr lang="pt-BR">
              <a:ea typeface="+mn-lt"/>
              <a:cs typeface="+mn-lt"/>
            </a:endParaRPr>
          </a:p>
          <a:p>
            <a:pPr algn="just"/>
            <a:r>
              <a:rPr lang="pt-BR">
                <a:ea typeface="+mn-lt"/>
                <a:cs typeface="+mn-lt"/>
              </a:rPr>
              <a:t>I - </a:t>
            </a:r>
            <a:r>
              <a:rPr lang="pt-BR" b="1">
                <a:ea typeface="+mn-lt"/>
                <a:cs typeface="+mn-lt"/>
              </a:rPr>
              <a:t>debater e sugerir </a:t>
            </a:r>
            <a:r>
              <a:rPr lang="pt-BR">
                <a:ea typeface="+mn-lt"/>
                <a:cs typeface="+mn-lt"/>
              </a:rPr>
              <a:t>medidas de aperfeiçoamento e fomento de políticas e estratégias, no âmbito da administração pública federal, sobre:</a:t>
            </a:r>
            <a:endParaRPr lang="pt-BR">
              <a:cs typeface="Calibri"/>
            </a:endParaRPr>
          </a:p>
          <a:p>
            <a:pPr algn="just"/>
            <a:endParaRPr lang="pt-BR">
              <a:ea typeface="+mn-lt"/>
              <a:cs typeface="+mn-lt"/>
            </a:endParaRPr>
          </a:p>
          <a:p>
            <a:pPr algn="just"/>
            <a:r>
              <a:rPr lang="pt-BR" b="1">
                <a:ea typeface="+mn-lt"/>
                <a:cs typeface="+mn-lt"/>
              </a:rPr>
              <a:t>a)</a:t>
            </a:r>
            <a:r>
              <a:rPr lang="pt-BR">
                <a:ea typeface="+mn-lt"/>
                <a:cs typeface="+mn-lt"/>
              </a:rPr>
              <a:t> combate à corrupção;</a:t>
            </a:r>
            <a:endParaRPr lang="pt-BR">
              <a:cs typeface="Calibri"/>
            </a:endParaRPr>
          </a:p>
          <a:p>
            <a:pPr algn="just"/>
            <a:r>
              <a:rPr lang="pt-BR" b="1">
                <a:ea typeface="+mn-lt"/>
                <a:cs typeface="+mn-lt"/>
              </a:rPr>
              <a:t>b)</a:t>
            </a:r>
            <a:r>
              <a:rPr lang="pt-BR">
                <a:ea typeface="+mn-lt"/>
                <a:cs typeface="+mn-lt"/>
              </a:rPr>
              <a:t> controle social para acompanhamento e fiscalização da aplicação de recursos públicos;</a:t>
            </a:r>
            <a:endParaRPr lang="pt-BR">
              <a:cs typeface="Calibri"/>
            </a:endParaRPr>
          </a:p>
          <a:p>
            <a:pPr algn="just"/>
            <a:r>
              <a:rPr lang="pt-BR" b="1">
                <a:ea typeface="+mn-lt"/>
                <a:cs typeface="+mn-lt"/>
              </a:rPr>
              <a:t>c)</a:t>
            </a:r>
            <a:r>
              <a:rPr lang="pt-BR">
                <a:ea typeface="+mn-lt"/>
                <a:cs typeface="+mn-lt"/>
              </a:rPr>
              <a:t> governo aberto, transparência e acesso à informação pública; e</a:t>
            </a:r>
            <a:endParaRPr lang="pt-BR">
              <a:cs typeface="Calibri"/>
            </a:endParaRPr>
          </a:p>
          <a:p>
            <a:pPr algn="just"/>
            <a:r>
              <a:rPr lang="pt-BR" b="1">
                <a:ea typeface="+mn-lt"/>
                <a:cs typeface="+mn-lt"/>
              </a:rPr>
              <a:t>d) </a:t>
            </a:r>
            <a:r>
              <a:rPr lang="pt-BR">
                <a:ea typeface="+mn-lt"/>
                <a:cs typeface="+mn-lt"/>
              </a:rPr>
              <a:t>integridades pública e privada;</a:t>
            </a:r>
            <a:endParaRPr lang="pt-BR">
              <a:cs typeface="Calibri"/>
            </a:endParaRPr>
          </a:p>
          <a:p>
            <a:pPr algn="just"/>
            <a:endParaRPr lang="pt-BR">
              <a:ea typeface="+mn-lt"/>
              <a:cs typeface="+mn-lt"/>
            </a:endParaRPr>
          </a:p>
          <a:p>
            <a:pPr algn="just"/>
            <a:r>
              <a:rPr lang="pt-BR">
                <a:ea typeface="+mn-lt"/>
                <a:cs typeface="+mn-lt"/>
              </a:rPr>
              <a:t>II - </a:t>
            </a:r>
            <a:r>
              <a:rPr lang="pt-BR" b="1">
                <a:ea typeface="+mn-lt"/>
                <a:cs typeface="+mn-lt"/>
              </a:rPr>
              <a:t>monitorar e avaliar</a:t>
            </a:r>
            <a:r>
              <a:rPr lang="pt-BR">
                <a:ea typeface="+mn-lt"/>
                <a:cs typeface="+mn-lt"/>
              </a:rPr>
              <a:t> políticas públicas e serviços públicos destinados à transparência, à integridade e ao combate à corrupção; e</a:t>
            </a:r>
            <a:endParaRPr lang="pt-BR">
              <a:cs typeface="Calibri"/>
            </a:endParaRPr>
          </a:p>
          <a:p>
            <a:pPr algn="just"/>
            <a:endParaRPr lang="pt-BR">
              <a:ea typeface="+mn-lt"/>
              <a:cs typeface="+mn-lt"/>
            </a:endParaRPr>
          </a:p>
          <a:p>
            <a:pPr algn="just"/>
            <a:r>
              <a:rPr lang="pt-BR">
                <a:ea typeface="+mn-lt"/>
                <a:cs typeface="+mn-lt"/>
              </a:rPr>
              <a:t>III - </a:t>
            </a:r>
            <a:r>
              <a:rPr lang="pt-BR" b="1">
                <a:ea typeface="+mn-lt"/>
                <a:cs typeface="+mn-lt"/>
              </a:rPr>
              <a:t>sugerir ações</a:t>
            </a:r>
            <a:r>
              <a:rPr lang="pt-BR">
                <a:ea typeface="+mn-lt"/>
                <a:cs typeface="+mn-lt"/>
              </a:rPr>
              <a:t> que visem valorizar a troca de experiências, a transferência de tecnologia, a capacitação e a articulação intragovernamental no âmbito das competências de que tratam os incisos I e II do </a:t>
            </a:r>
            <a:r>
              <a:rPr lang="pt-BR" b="1">
                <a:ea typeface="+mn-lt"/>
                <a:cs typeface="+mn-lt"/>
              </a:rPr>
              <a:t>caput</a:t>
            </a:r>
            <a:r>
              <a:rPr lang="pt-BR">
                <a:ea typeface="+mn-lt"/>
                <a:cs typeface="+mn-lt"/>
              </a:rPr>
              <a:t>.</a:t>
            </a:r>
            <a:endParaRPr lang="pt-BR"/>
          </a:p>
          <a:p>
            <a:pPr algn="just"/>
            <a:endParaRPr lang="pt-BR" sz="2400">
              <a:cs typeface="Calibri"/>
            </a:endParaRPr>
          </a:p>
          <a:p>
            <a:pPr algn="just"/>
            <a:endParaRPr lang="pt-BR"/>
          </a:p>
        </p:txBody>
      </p:sp>
      <p:sp>
        <p:nvSpPr>
          <p:cNvPr id="4" name="CaixaDeTexto 3">
            <a:extLst>
              <a:ext uri="{FF2B5EF4-FFF2-40B4-BE49-F238E27FC236}">
                <a16:creationId xmlns:a16="http://schemas.microsoft.com/office/drawing/2014/main" id="{FF24E478-62F0-B951-7CDA-7A6611E89325}"/>
              </a:ext>
            </a:extLst>
          </p:cNvPr>
          <p:cNvSpPr txBox="1"/>
          <p:nvPr/>
        </p:nvSpPr>
        <p:spPr>
          <a:xfrm>
            <a:off x="-3857" y="422175"/>
            <a:ext cx="3691687" cy="461665"/>
          </a:xfrm>
          <a:prstGeom prst="rect">
            <a:avLst/>
          </a:prstGeom>
          <a:solidFill>
            <a:srgbClr val="FFC000"/>
          </a:solidFill>
        </p:spPr>
        <p:txBody>
          <a:bodyPr wrap="square" lIns="91440" tIns="45720" rIns="91440" bIns="45720" rtlCol="0" anchor="t">
            <a:spAutoFit/>
          </a:bodyPr>
          <a:lstStyle/>
          <a:p>
            <a:r>
              <a:rPr lang="pt-BR" sz="2400" b="1"/>
              <a:t> COMPETÊNCIAS  </a:t>
            </a:r>
          </a:p>
        </p:txBody>
      </p:sp>
      <p:pic>
        <p:nvPicPr>
          <p:cNvPr id="3" name="Picture 2" descr="G20 Social">
            <a:extLst>
              <a:ext uri="{FF2B5EF4-FFF2-40B4-BE49-F238E27FC236}">
                <a16:creationId xmlns:a16="http://schemas.microsoft.com/office/drawing/2014/main" id="{2877A5C2-0E20-3DB3-4C8A-FFD8477E7F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1632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B58BC04E-CD6F-0F96-B25B-D73751E9F20E}"/>
              </a:ext>
            </a:extLst>
          </p:cNvPr>
          <p:cNvSpPr txBox="1"/>
          <p:nvPr/>
        </p:nvSpPr>
        <p:spPr>
          <a:xfrm>
            <a:off x="288539" y="1544810"/>
            <a:ext cx="11623678" cy="5078313"/>
          </a:xfrm>
          <a:prstGeom prst="rect">
            <a:avLst/>
          </a:prstGeom>
          <a:noFill/>
        </p:spPr>
        <p:txBody>
          <a:bodyPr wrap="square" lIns="91440" tIns="45720" rIns="91440" bIns="45720" rtlCol="0" anchor="t">
            <a:spAutoFit/>
          </a:bodyPr>
          <a:lstStyle/>
          <a:p>
            <a:pPr algn="just"/>
            <a:r>
              <a:rPr lang="pt-BR" dirty="0">
                <a:ea typeface="+mn-lt"/>
                <a:cs typeface="+mn-lt"/>
              </a:rPr>
              <a:t>Os </a:t>
            </a:r>
            <a:r>
              <a:rPr lang="pt-BR" b="1" dirty="0">
                <a:ea typeface="+mn-lt"/>
                <a:cs typeface="+mn-lt"/>
              </a:rPr>
              <a:t>órgãos governamentais que integram o CTICC</a:t>
            </a:r>
            <a:r>
              <a:rPr lang="pt-BR" dirty="0">
                <a:ea typeface="+mn-lt"/>
                <a:cs typeface="+mn-lt"/>
              </a:rPr>
              <a:t> são:</a:t>
            </a:r>
            <a:endParaRPr lang="pt-BR" dirty="0">
              <a:cs typeface="Calibri"/>
            </a:endParaRPr>
          </a:p>
          <a:p>
            <a:pPr algn="just"/>
            <a:endParaRPr lang="pt-BR" dirty="0">
              <a:ea typeface="+mn-lt"/>
              <a:cs typeface="+mn-lt"/>
            </a:endParaRPr>
          </a:p>
          <a:p>
            <a:pPr marL="285750" indent="-285750" algn="just">
              <a:buFont typeface="Arial"/>
              <a:buChar char="•"/>
            </a:pPr>
            <a:r>
              <a:rPr lang="pt-BR" sz="2400" dirty="0">
                <a:ea typeface="+mn-lt"/>
                <a:cs typeface="+mn-lt"/>
              </a:rPr>
              <a:t>Controladoria-Geral da União, representada pelo Ministro de Estado da CGU, que presidirá o Conselho;</a:t>
            </a:r>
            <a:endParaRPr lang="pt-BR" sz="2400" dirty="0">
              <a:cs typeface="Calibri"/>
            </a:endParaRPr>
          </a:p>
          <a:p>
            <a:pPr marL="285750" indent="-285750" algn="just">
              <a:buFont typeface="Arial"/>
              <a:buChar char="•"/>
            </a:pPr>
            <a:r>
              <a:rPr lang="pt-BR" sz="2400" dirty="0">
                <a:ea typeface="+mn-lt"/>
                <a:cs typeface="+mn-lt"/>
              </a:rPr>
              <a:t>Advocacia-Geral da União;</a:t>
            </a:r>
            <a:endParaRPr lang="pt-BR" sz="2400" dirty="0">
              <a:cs typeface="Calibri"/>
            </a:endParaRPr>
          </a:p>
          <a:p>
            <a:pPr marL="285750" indent="-285750" algn="just">
              <a:buFont typeface="Arial"/>
              <a:buChar char="•"/>
            </a:pPr>
            <a:r>
              <a:rPr lang="pt-BR" sz="2400" dirty="0">
                <a:ea typeface="+mn-lt"/>
                <a:cs typeface="+mn-lt"/>
              </a:rPr>
              <a:t>Casa Civil da Presidência da República;</a:t>
            </a:r>
            <a:endParaRPr lang="pt-BR" sz="2400" dirty="0">
              <a:cs typeface="Calibri"/>
            </a:endParaRPr>
          </a:p>
          <a:p>
            <a:pPr marL="285750" indent="-285750" algn="just">
              <a:buFont typeface="Arial"/>
              <a:buChar char="•"/>
            </a:pPr>
            <a:r>
              <a:rPr lang="pt-BR" sz="2400" dirty="0">
                <a:ea typeface="+mn-lt"/>
                <a:cs typeface="+mn-lt"/>
              </a:rPr>
              <a:t>Ministério do Desenvolvimento, Indústria, Comércio e Serviços;</a:t>
            </a:r>
            <a:endParaRPr lang="pt-BR" sz="2400" dirty="0">
              <a:cs typeface="Calibri"/>
            </a:endParaRPr>
          </a:p>
          <a:p>
            <a:pPr marL="285750" indent="-285750" algn="just">
              <a:buFont typeface="Arial"/>
              <a:buChar char="•"/>
            </a:pPr>
            <a:r>
              <a:rPr lang="pt-BR" sz="2400" dirty="0">
                <a:ea typeface="+mn-lt"/>
                <a:cs typeface="+mn-lt"/>
              </a:rPr>
              <a:t>Ministério dos Direitos Humanos e da Cidadania;</a:t>
            </a:r>
            <a:endParaRPr lang="pt-BR" sz="2400" dirty="0">
              <a:cs typeface="Calibri"/>
            </a:endParaRPr>
          </a:p>
          <a:p>
            <a:pPr marL="285750" indent="-285750" algn="just">
              <a:buFont typeface="Arial"/>
              <a:buChar char="•"/>
            </a:pPr>
            <a:r>
              <a:rPr lang="pt-BR" sz="2400" dirty="0">
                <a:ea typeface="+mn-lt"/>
                <a:cs typeface="+mn-lt"/>
              </a:rPr>
              <a:t>Ministério da Fazenda;</a:t>
            </a:r>
            <a:endParaRPr lang="pt-BR" sz="2400" dirty="0">
              <a:cs typeface="Calibri"/>
            </a:endParaRPr>
          </a:p>
          <a:p>
            <a:pPr marL="285750" indent="-285750" algn="just">
              <a:buFont typeface="Arial"/>
              <a:buChar char="•"/>
            </a:pPr>
            <a:r>
              <a:rPr lang="pt-BR" sz="2400" dirty="0">
                <a:ea typeface="+mn-lt"/>
                <a:cs typeface="+mn-lt"/>
              </a:rPr>
              <a:t>Ministério da Gestão e da Inovação em Serviços Públicos;</a:t>
            </a:r>
            <a:endParaRPr lang="pt-BR" sz="2400" dirty="0">
              <a:cs typeface="Calibri"/>
            </a:endParaRPr>
          </a:p>
          <a:p>
            <a:pPr marL="285750" indent="-285750" algn="just">
              <a:buFont typeface="Arial"/>
              <a:buChar char="•"/>
            </a:pPr>
            <a:r>
              <a:rPr lang="pt-BR" sz="2400" dirty="0">
                <a:ea typeface="+mn-lt"/>
                <a:cs typeface="+mn-lt"/>
              </a:rPr>
              <a:t>Ministério da Justiça e Segurança Pública;</a:t>
            </a:r>
            <a:endParaRPr lang="pt-BR" sz="2400" dirty="0">
              <a:cs typeface="Calibri"/>
            </a:endParaRPr>
          </a:p>
          <a:p>
            <a:pPr marL="285750" indent="-285750" algn="just">
              <a:buFont typeface="Arial"/>
              <a:buChar char="•"/>
            </a:pPr>
            <a:r>
              <a:rPr lang="pt-BR" sz="2400" dirty="0">
                <a:ea typeface="+mn-lt"/>
                <a:cs typeface="+mn-lt"/>
              </a:rPr>
              <a:t>Ministério do Planejamento e Orçamento;</a:t>
            </a:r>
            <a:endParaRPr lang="pt-BR" sz="2400" dirty="0">
              <a:cs typeface="Calibri"/>
            </a:endParaRPr>
          </a:p>
          <a:p>
            <a:pPr marL="285750" indent="-285750" algn="just">
              <a:buFont typeface="Arial"/>
              <a:buChar char="•"/>
            </a:pPr>
            <a:r>
              <a:rPr lang="pt-BR" sz="2400" dirty="0" err="1">
                <a:ea typeface="+mn-lt"/>
                <a:cs typeface="+mn-lt"/>
              </a:rPr>
              <a:t>Secretaria-Geral</a:t>
            </a:r>
            <a:r>
              <a:rPr lang="pt-BR" sz="2400" dirty="0">
                <a:ea typeface="+mn-lt"/>
                <a:cs typeface="+mn-lt"/>
              </a:rPr>
              <a:t> da Presidência da República; e</a:t>
            </a:r>
            <a:endParaRPr lang="pt-BR" sz="2400" dirty="0">
              <a:cs typeface="Calibri"/>
            </a:endParaRPr>
          </a:p>
          <a:p>
            <a:pPr marL="285750" indent="-285750" algn="just">
              <a:buFont typeface="Arial"/>
              <a:buChar char="•"/>
            </a:pPr>
            <a:r>
              <a:rPr lang="pt-BR" sz="2400" dirty="0">
                <a:ea typeface="+mn-lt"/>
                <a:cs typeface="+mn-lt"/>
              </a:rPr>
              <a:t>Comissão de Ética Pública.</a:t>
            </a:r>
            <a:endParaRPr lang="pt-BR" sz="2400" dirty="0">
              <a:cs typeface="Calibri"/>
            </a:endParaRPr>
          </a:p>
        </p:txBody>
      </p:sp>
      <p:sp>
        <p:nvSpPr>
          <p:cNvPr id="4" name="CaixaDeTexto 3">
            <a:extLst>
              <a:ext uri="{FF2B5EF4-FFF2-40B4-BE49-F238E27FC236}">
                <a16:creationId xmlns:a16="http://schemas.microsoft.com/office/drawing/2014/main" id="{FF24E478-62F0-B951-7CDA-7A6611E89325}"/>
              </a:ext>
            </a:extLst>
          </p:cNvPr>
          <p:cNvSpPr txBox="1"/>
          <p:nvPr/>
        </p:nvSpPr>
        <p:spPr>
          <a:xfrm>
            <a:off x="-3857" y="510780"/>
            <a:ext cx="6509316" cy="461665"/>
          </a:xfrm>
          <a:prstGeom prst="rect">
            <a:avLst/>
          </a:prstGeom>
          <a:solidFill>
            <a:schemeClr val="accent4"/>
          </a:solidFill>
        </p:spPr>
        <p:txBody>
          <a:bodyPr wrap="square" lIns="91440" tIns="45720" rIns="91440" bIns="45720" rtlCol="0" anchor="t">
            <a:spAutoFit/>
          </a:bodyPr>
          <a:lstStyle/>
          <a:p>
            <a:r>
              <a:rPr lang="pt-BR" sz="2400" b="1" dirty="0"/>
              <a:t>COMPOSIÇÃO - ÓRGÃOS GOVERNAMENTAIS </a:t>
            </a:r>
          </a:p>
        </p:txBody>
      </p:sp>
      <p:pic>
        <p:nvPicPr>
          <p:cNvPr id="3" name="Picture 2" descr="G20 Social">
            <a:extLst>
              <a:ext uri="{FF2B5EF4-FFF2-40B4-BE49-F238E27FC236}">
                <a16:creationId xmlns:a16="http://schemas.microsoft.com/office/drawing/2014/main" id="{274655B8-6FDA-1AD1-A5E7-D3230E7A1E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2911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B58BC04E-CD6F-0F96-B25B-D73751E9F20E}"/>
              </a:ext>
            </a:extLst>
          </p:cNvPr>
          <p:cNvSpPr txBox="1"/>
          <p:nvPr/>
        </p:nvSpPr>
        <p:spPr>
          <a:xfrm>
            <a:off x="112843" y="815145"/>
            <a:ext cx="6216920" cy="5940088"/>
          </a:xfrm>
          <a:prstGeom prst="rect">
            <a:avLst/>
          </a:prstGeom>
          <a:noFill/>
        </p:spPr>
        <p:txBody>
          <a:bodyPr wrap="square" lIns="91440" tIns="45720" rIns="91440" bIns="45720" rtlCol="0" anchor="t">
            <a:spAutoFit/>
          </a:bodyPr>
          <a:lstStyle/>
          <a:p>
            <a:pPr marL="285750" indent="-285750" algn="just">
              <a:buFont typeface="Arial"/>
              <a:buChar char="•"/>
            </a:pPr>
            <a:r>
              <a:rPr lang="pt-BR" sz="1900" b="1" dirty="0">
                <a:ea typeface="+mn-lt"/>
                <a:cs typeface="+mn-lt"/>
              </a:rPr>
              <a:t>Agenda Pública</a:t>
            </a:r>
            <a:endParaRPr lang="pt-BR" sz="1900" dirty="0">
              <a:ea typeface="+mn-lt"/>
              <a:cs typeface="+mn-lt"/>
            </a:endParaRPr>
          </a:p>
          <a:p>
            <a:pPr marL="285750" indent="-285750" algn="just">
              <a:buFont typeface="Arial"/>
              <a:buChar char="•"/>
            </a:pPr>
            <a:r>
              <a:rPr lang="pt-BR" sz="1900" b="1" dirty="0">
                <a:ea typeface="+mn-lt"/>
                <a:cs typeface="+mn-lt"/>
              </a:rPr>
              <a:t>Artigo 19</a:t>
            </a:r>
            <a:endParaRPr lang="pt-BR" sz="1900" dirty="0">
              <a:ea typeface="+mn-lt"/>
              <a:cs typeface="+mn-lt"/>
            </a:endParaRPr>
          </a:p>
          <a:p>
            <a:pPr marL="285750" indent="-285750" algn="just">
              <a:buFont typeface="Arial"/>
              <a:buChar char="•"/>
            </a:pPr>
            <a:r>
              <a:rPr lang="pt-BR" sz="1900" dirty="0">
                <a:ea typeface="+mn-lt"/>
                <a:cs typeface="+mn-lt"/>
              </a:rPr>
              <a:t>Associação Brasileira de Jornalismo Investigativo - </a:t>
            </a:r>
            <a:r>
              <a:rPr lang="pt-BR" sz="1900" b="1" dirty="0">
                <a:ea typeface="+mn-lt"/>
                <a:cs typeface="+mn-lt"/>
              </a:rPr>
              <a:t>ABRAJI</a:t>
            </a:r>
            <a:endParaRPr lang="pt-BR" sz="1900" b="1" dirty="0">
              <a:cs typeface="Calibri"/>
            </a:endParaRPr>
          </a:p>
          <a:p>
            <a:pPr marL="285750" indent="-285750" algn="just">
              <a:buFont typeface="Arial"/>
              <a:buChar char="•"/>
            </a:pPr>
            <a:r>
              <a:rPr lang="pt-BR" sz="1900" dirty="0">
                <a:ea typeface="+mn-lt"/>
                <a:cs typeface="+mn-lt"/>
              </a:rPr>
              <a:t>Associação Brasileira de Relações Institucionais e Governamentais - </a:t>
            </a:r>
            <a:r>
              <a:rPr lang="pt-BR" sz="1900" b="1" dirty="0">
                <a:ea typeface="+mn-lt"/>
                <a:cs typeface="+mn-lt"/>
              </a:rPr>
              <a:t>ABRIG</a:t>
            </a:r>
            <a:endParaRPr lang="pt-BR" sz="1900" b="1" dirty="0">
              <a:cs typeface="Calibri"/>
            </a:endParaRPr>
          </a:p>
          <a:p>
            <a:pPr marL="285750" indent="-285750" algn="just">
              <a:buFont typeface="Arial"/>
              <a:buChar char="•"/>
            </a:pPr>
            <a:r>
              <a:rPr lang="pt-BR" sz="1900" dirty="0">
                <a:ea typeface="+mn-lt"/>
                <a:cs typeface="+mn-lt"/>
              </a:rPr>
              <a:t>Associação Brasileira de Organizações Não Governamentais - </a:t>
            </a:r>
            <a:r>
              <a:rPr lang="pt-BR" sz="1900" b="1" dirty="0">
                <a:ea typeface="+mn-lt"/>
                <a:cs typeface="+mn-lt"/>
              </a:rPr>
              <a:t>ABONG</a:t>
            </a:r>
            <a:endParaRPr lang="pt-BR" sz="1900" b="1" dirty="0">
              <a:cs typeface="Calibri"/>
            </a:endParaRPr>
          </a:p>
          <a:p>
            <a:pPr marL="285750" indent="-285750" algn="just">
              <a:buFont typeface="Arial"/>
              <a:buChar char="•"/>
            </a:pPr>
            <a:r>
              <a:rPr lang="pt-BR" sz="1900" dirty="0">
                <a:ea typeface="+mn-lt"/>
                <a:cs typeface="+mn-lt"/>
              </a:rPr>
              <a:t>Centro de Estudos e Dados sobre Desigualdades Raciais - </a:t>
            </a:r>
            <a:r>
              <a:rPr lang="pt-BR" sz="1900" b="1" dirty="0">
                <a:ea typeface="+mn-lt"/>
                <a:cs typeface="+mn-lt"/>
              </a:rPr>
              <a:t>CEDRA</a:t>
            </a:r>
            <a:endParaRPr lang="pt-BR" sz="1900" b="1" dirty="0">
              <a:cs typeface="Calibri"/>
            </a:endParaRPr>
          </a:p>
          <a:p>
            <a:pPr marL="285750" indent="-285750" algn="just">
              <a:buFont typeface="Arial"/>
              <a:buChar char="•"/>
            </a:pPr>
            <a:r>
              <a:rPr lang="pt-BR" sz="1900" dirty="0">
                <a:ea typeface="+mn-lt"/>
                <a:cs typeface="+mn-lt"/>
              </a:rPr>
              <a:t>Centro Feminista de Estudos e Assessoria - </a:t>
            </a:r>
            <a:r>
              <a:rPr lang="pt-BR" sz="1900" b="1" dirty="0">
                <a:ea typeface="+mn-lt"/>
                <a:cs typeface="+mn-lt"/>
              </a:rPr>
              <a:t>CFEMEA</a:t>
            </a:r>
            <a:endParaRPr lang="pt-BR" sz="1900" b="1" dirty="0">
              <a:cs typeface="Calibri"/>
            </a:endParaRPr>
          </a:p>
          <a:p>
            <a:pPr marL="285750" indent="-285750" algn="just">
              <a:buFont typeface="Arial"/>
              <a:buChar char="•"/>
            </a:pPr>
            <a:r>
              <a:rPr lang="pt-BR" sz="1900" b="1" dirty="0">
                <a:ea typeface="+mn-lt"/>
                <a:cs typeface="+mn-lt"/>
              </a:rPr>
              <a:t>Conectas Direitos Humanos</a:t>
            </a:r>
            <a:endParaRPr lang="pt-BR" sz="1900" b="1" dirty="0">
              <a:cs typeface="Calibri"/>
            </a:endParaRPr>
          </a:p>
          <a:p>
            <a:pPr marL="285750" indent="-285750" algn="just">
              <a:buFont typeface="Arial"/>
              <a:buChar char="•"/>
            </a:pPr>
            <a:r>
              <a:rPr lang="pt-BR" sz="1900" dirty="0">
                <a:ea typeface="+mn-lt"/>
                <a:cs typeface="+mn-lt"/>
              </a:rPr>
              <a:t>Confederação Nacional da Indústria -</a:t>
            </a:r>
            <a:r>
              <a:rPr lang="pt-BR" sz="1900" b="1" dirty="0">
                <a:ea typeface="+mn-lt"/>
                <a:cs typeface="+mn-lt"/>
              </a:rPr>
              <a:t> CNI</a:t>
            </a:r>
            <a:endParaRPr lang="pt-BR" sz="1900" b="1" dirty="0">
              <a:cs typeface="Calibri"/>
            </a:endParaRPr>
          </a:p>
          <a:p>
            <a:pPr marL="285750" indent="-285750" algn="just">
              <a:buFont typeface="Arial"/>
              <a:buChar char="•"/>
            </a:pPr>
            <a:r>
              <a:rPr lang="pt-BR" sz="1900" dirty="0">
                <a:ea typeface="+mn-lt"/>
                <a:cs typeface="+mn-lt"/>
              </a:rPr>
              <a:t>Conselho Nacional de Controle Interno - </a:t>
            </a:r>
            <a:r>
              <a:rPr lang="pt-BR" sz="1900" b="1" dirty="0">
                <a:ea typeface="+mn-lt"/>
                <a:cs typeface="+mn-lt"/>
              </a:rPr>
              <a:t>CONACI</a:t>
            </a:r>
            <a:endParaRPr lang="pt-BR" sz="1900" b="1" dirty="0">
              <a:cs typeface="Calibri"/>
            </a:endParaRPr>
          </a:p>
          <a:p>
            <a:pPr marL="285750" indent="-285750" algn="just">
              <a:buFont typeface="Arial"/>
              <a:buChar char="•"/>
            </a:pPr>
            <a:r>
              <a:rPr lang="pt-BR" sz="1900" b="1" dirty="0">
                <a:ea typeface="+mn-lt"/>
                <a:cs typeface="+mn-lt"/>
              </a:rPr>
              <a:t>Fiquem Sabendo</a:t>
            </a:r>
            <a:endParaRPr lang="pt-BR" sz="1900" b="1" dirty="0">
              <a:cs typeface="Calibri"/>
            </a:endParaRPr>
          </a:p>
          <a:p>
            <a:pPr marL="285750" indent="-285750" algn="just">
              <a:buFont typeface="Arial"/>
              <a:buChar char="•"/>
            </a:pPr>
            <a:r>
              <a:rPr lang="pt-BR" sz="1900" b="1" dirty="0">
                <a:ea typeface="+mn-lt"/>
                <a:cs typeface="+mn-lt"/>
              </a:rPr>
              <a:t>Fórum de Empresas e Direitos LGBTI+</a:t>
            </a:r>
            <a:endParaRPr lang="pt-BR" sz="1900" b="1" dirty="0">
              <a:cs typeface="Calibri"/>
            </a:endParaRPr>
          </a:p>
          <a:p>
            <a:pPr marL="285750" indent="-285750" algn="just">
              <a:buFont typeface="Arial"/>
              <a:buChar char="•"/>
            </a:pPr>
            <a:r>
              <a:rPr lang="pt-BR" sz="1900" dirty="0">
                <a:ea typeface="+mn-lt"/>
                <a:cs typeface="+mn-lt"/>
              </a:rPr>
              <a:t>Fundação Getúlio Vargas - </a:t>
            </a:r>
            <a:r>
              <a:rPr lang="pt-BR" sz="1900" b="1" dirty="0">
                <a:ea typeface="+mn-lt"/>
                <a:cs typeface="+mn-lt"/>
              </a:rPr>
              <a:t>FGV Direito</a:t>
            </a:r>
            <a:endParaRPr lang="pt-BR" sz="1900" b="1" dirty="0">
              <a:cs typeface="Calibri"/>
            </a:endParaRPr>
          </a:p>
          <a:p>
            <a:pPr marL="285750" indent="-285750" algn="just">
              <a:buFont typeface="Arial"/>
              <a:buChar char="•"/>
            </a:pPr>
            <a:r>
              <a:rPr lang="pt-BR" sz="1900" dirty="0">
                <a:ea typeface="+mn-lt"/>
                <a:cs typeface="+mn-lt"/>
              </a:rPr>
              <a:t>Fundação Getúlio Vargas - Escola de Políticas Públicas e Governo – </a:t>
            </a:r>
            <a:r>
              <a:rPr lang="pt-BR" sz="1900" b="1" dirty="0">
                <a:ea typeface="+mn-lt"/>
                <a:cs typeface="+mn-lt"/>
              </a:rPr>
              <a:t>FGV EPPG</a:t>
            </a:r>
          </a:p>
          <a:p>
            <a:pPr marL="285750" indent="-285750" algn="just">
              <a:buFont typeface="Arial"/>
              <a:buChar char="•"/>
            </a:pPr>
            <a:r>
              <a:rPr lang="pt-BR" sz="1900" b="1" dirty="0">
                <a:ea typeface="+mn-lt"/>
                <a:cs typeface="+mn-lt"/>
              </a:rPr>
              <a:t>Grupo de Pesquisa Politeia </a:t>
            </a:r>
            <a:r>
              <a:rPr lang="pt-BR" sz="1900" dirty="0">
                <a:ea typeface="+mn-lt"/>
                <a:cs typeface="+mn-lt"/>
              </a:rPr>
              <a:t>– Universidade do Estado de Santa Catarina - </a:t>
            </a:r>
            <a:r>
              <a:rPr lang="pt-BR" sz="1900" b="1" dirty="0">
                <a:ea typeface="+mn-lt"/>
                <a:cs typeface="+mn-lt"/>
              </a:rPr>
              <a:t>UDESC</a:t>
            </a:r>
            <a:endParaRPr lang="pt-BR" sz="1900" b="1" dirty="0">
              <a:cs typeface="Calibri"/>
            </a:endParaRPr>
          </a:p>
        </p:txBody>
      </p:sp>
      <p:sp>
        <p:nvSpPr>
          <p:cNvPr id="4" name="CaixaDeTexto 3">
            <a:extLst>
              <a:ext uri="{FF2B5EF4-FFF2-40B4-BE49-F238E27FC236}">
                <a16:creationId xmlns:a16="http://schemas.microsoft.com/office/drawing/2014/main" id="{FF24E478-62F0-B951-7CDA-7A6611E89325}"/>
              </a:ext>
            </a:extLst>
          </p:cNvPr>
          <p:cNvSpPr txBox="1"/>
          <p:nvPr/>
        </p:nvSpPr>
        <p:spPr>
          <a:xfrm>
            <a:off x="0" y="194786"/>
            <a:ext cx="6216920" cy="461665"/>
          </a:xfrm>
          <a:prstGeom prst="rect">
            <a:avLst/>
          </a:prstGeom>
          <a:solidFill>
            <a:schemeClr val="accent4"/>
          </a:solidFill>
        </p:spPr>
        <p:txBody>
          <a:bodyPr wrap="square" lIns="91440" tIns="45720" rIns="91440" bIns="45720" rtlCol="0" anchor="t">
            <a:spAutoFit/>
          </a:bodyPr>
          <a:lstStyle/>
          <a:p>
            <a:r>
              <a:rPr lang="pt-BR" sz="2400" b="1" dirty="0"/>
              <a:t>COMPOSIÇÃO - SOCIEDADE CIVIL</a:t>
            </a:r>
          </a:p>
        </p:txBody>
      </p:sp>
      <p:sp>
        <p:nvSpPr>
          <p:cNvPr id="3" name="CaixaDeTexto 2">
            <a:extLst>
              <a:ext uri="{FF2B5EF4-FFF2-40B4-BE49-F238E27FC236}">
                <a16:creationId xmlns:a16="http://schemas.microsoft.com/office/drawing/2014/main" id="{993D2DA5-7C75-6DF0-1191-252EED7C0016}"/>
              </a:ext>
            </a:extLst>
          </p:cNvPr>
          <p:cNvSpPr txBox="1"/>
          <p:nvPr/>
        </p:nvSpPr>
        <p:spPr>
          <a:xfrm>
            <a:off x="6727687" y="815145"/>
            <a:ext cx="5056771" cy="5647700"/>
          </a:xfrm>
          <a:prstGeom prst="rect">
            <a:avLst/>
          </a:prstGeom>
          <a:noFill/>
        </p:spPr>
        <p:txBody>
          <a:bodyPr wrap="square" lIns="91440" tIns="45720" rIns="91440" bIns="45720" rtlCol="0" anchor="t">
            <a:spAutoFit/>
          </a:bodyPr>
          <a:lstStyle/>
          <a:p>
            <a:pPr marL="285750" indent="-285750" algn="just">
              <a:buFont typeface="Arial"/>
              <a:buChar char="•"/>
            </a:pPr>
            <a:r>
              <a:rPr lang="pt-BR" sz="1900" dirty="0">
                <a:ea typeface="+mn-lt"/>
                <a:cs typeface="+mn-lt"/>
              </a:rPr>
              <a:t>Instituto Brasileiro de Planejamento e Tributação - </a:t>
            </a:r>
            <a:r>
              <a:rPr lang="pt-BR" sz="1900" b="1" dirty="0">
                <a:ea typeface="+mn-lt"/>
                <a:cs typeface="+mn-lt"/>
              </a:rPr>
              <a:t>IBPT</a:t>
            </a:r>
            <a:endParaRPr lang="pt-BR" sz="1900" b="1" dirty="0">
              <a:cs typeface="Calibri"/>
            </a:endParaRPr>
          </a:p>
          <a:p>
            <a:pPr marL="285750" indent="-285750" algn="just">
              <a:buFont typeface="Arial"/>
              <a:buChar char="•"/>
            </a:pPr>
            <a:r>
              <a:rPr lang="pt-BR" sz="1900" dirty="0">
                <a:ea typeface="+mn-lt"/>
                <a:cs typeface="+mn-lt"/>
              </a:rPr>
              <a:t>Instituto Brasileiro de Governança Corporativa – </a:t>
            </a:r>
            <a:r>
              <a:rPr lang="pt-BR" sz="1900" b="1" dirty="0">
                <a:ea typeface="+mn-lt"/>
                <a:cs typeface="+mn-lt"/>
              </a:rPr>
              <a:t>IBGC</a:t>
            </a:r>
          </a:p>
          <a:p>
            <a:pPr marL="285750" indent="-285750" algn="just">
              <a:buFont typeface="Arial"/>
              <a:buChar char="•"/>
            </a:pPr>
            <a:r>
              <a:rPr lang="pt-BR" sz="1900" dirty="0">
                <a:ea typeface="+mn-lt"/>
                <a:cs typeface="+mn-lt"/>
              </a:rPr>
              <a:t>Instituto de Estudos Socioeconômicos -  </a:t>
            </a:r>
            <a:r>
              <a:rPr lang="pt-BR" sz="1900" b="1" dirty="0">
                <a:ea typeface="+mn-lt"/>
                <a:cs typeface="+mn-lt"/>
              </a:rPr>
              <a:t>INESC</a:t>
            </a:r>
          </a:p>
          <a:p>
            <a:pPr marL="285750" indent="-285750" algn="just">
              <a:buFont typeface="Arial"/>
              <a:buChar char="•"/>
            </a:pPr>
            <a:r>
              <a:rPr lang="pt-BR" sz="1900" b="1" dirty="0">
                <a:ea typeface="+mn-lt"/>
                <a:cs typeface="+mn-lt"/>
              </a:rPr>
              <a:t>Instituto Ethos </a:t>
            </a:r>
            <a:r>
              <a:rPr lang="pt-BR" sz="1900" dirty="0">
                <a:ea typeface="+mn-lt"/>
                <a:cs typeface="+mn-lt"/>
              </a:rPr>
              <a:t>de Empresas e Responsabilidade Social</a:t>
            </a:r>
          </a:p>
          <a:p>
            <a:pPr marL="285750" indent="-285750" algn="just">
              <a:buFont typeface="Arial"/>
              <a:buChar char="•"/>
            </a:pPr>
            <a:r>
              <a:rPr lang="pt-BR" sz="1900" b="1" dirty="0">
                <a:ea typeface="+mn-lt"/>
                <a:cs typeface="+mn-lt"/>
              </a:rPr>
              <a:t>Open </a:t>
            </a:r>
            <a:r>
              <a:rPr lang="pt-BR" sz="1900" b="1" dirty="0" err="1">
                <a:ea typeface="+mn-lt"/>
                <a:cs typeface="+mn-lt"/>
              </a:rPr>
              <a:t>Knowledge</a:t>
            </a:r>
            <a:r>
              <a:rPr lang="pt-BR" sz="1900" b="1" dirty="0">
                <a:ea typeface="+mn-lt"/>
                <a:cs typeface="+mn-lt"/>
              </a:rPr>
              <a:t> Brasil</a:t>
            </a:r>
          </a:p>
          <a:p>
            <a:pPr marL="285750" indent="-285750" algn="just">
              <a:buFont typeface="Arial"/>
              <a:buChar char="•"/>
            </a:pPr>
            <a:r>
              <a:rPr lang="pt-BR" sz="1900" dirty="0">
                <a:ea typeface="+mn-lt"/>
                <a:cs typeface="+mn-lt"/>
              </a:rPr>
              <a:t>Ordem dos Advogados do Brasil – </a:t>
            </a:r>
            <a:r>
              <a:rPr lang="pt-BR" sz="1900" b="1" dirty="0">
                <a:ea typeface="+mn-lt"/>
                <a:cs typeface="+mn-lt"/>
              </a:rPr>
              <a:t>OAB</a:t>
            </a:r>
          </a:p>
          <a:p>
            <a:pPr marL="285750" indent="-285750" algn="just">
              <a:buFont typeface="Arial"/>
              <a:buChar char="•"/>
            </a:pPr>
            <a:r>
              <a:rPr lang="pt-BR" sz="1900" b="1" dirty="0">
                <a:ea typeface="+mn-lt"/>
                <a:cs typeface="+mn-lt"/>
              </a:rPr>
              <a:t>Oxfam Brasil</a:t>
            </a:r>
          </a:p>
          <a:p>
            <a:pPr marL="285750" indent="-285750" algn="just">
              <a:buFont typeface="Arial"/>
              <a:buChar char="•"/>
            </a:pPr>
            <a:r>
              <a:rPr lang="pt-BR" sz="1900" b="1" dirty="0">
                <a:ea typeface="+mn-lt"/>
                <a:cs typeface="+mn-lt"/>
              </a:rPr>
              <a:t>Pacto Global – Rede Brasil</a:t>
            </a:r>
          </a:p>
          <a:p>
            <a:pPr marL="285750" indent="-285750" algn="just">
              <a:buFont typeface="Arial"/>
              <a:buChar char="•"/>
            </a:pPr>
            <a:r>
              <a:rPr lang="pt-BR" sz="1900" dirty="0">
                <a:ea typeface="+mn-lt"/>
                <a:cs typeface="+mn-lt"/>
              </a:rPr>
              <a:t>Serviço Brasileiro de Apoio às Micro e Pequenas Empresas – </a:t>
            </a:r>
            <a:r>
              <a:rPr lang="pt-BR" sz="1900" b="1" dirty="0">
                <a:ea typeface="+mn-lt"/>
                <a:cs typeface="+mn-lt"/>
              </a:rPr>
              <a:t>Sebrae</a:t>
            </a:r>
          </a:p>
          <a:p>
            <a:pPr marL="285750" indent="-285750" algn="just">
              <a:buFont typeface="Arial"/>
              <a:buChar char="•"/>
            </a:pPr>
            <a:r>
              <a:rPr lang="pt-BR" sz="1900" b="1" dirty="0">
                <a:ea typeface="+mn-lt"/>
                <a:cs typeface="+mn-lt"/>
              </a:rPr>
              <a:t>Transparência Brasil</a:t>
            </a:r>
          </a:p>
          <a:p>
            <a:pPr marL="285750" indent="-285750" algn="just">
              <a:buFont typeface="Arial"/>
              <a:buChar char="•"/>
            </a:pPr>
            <a:r>
              <a:rPr lang="pt-BR" sz="1900" b="1" dirty="0">
                <a:ea typeface="+mn-lt"/>
                <a:cs typeface="+mn-lt"/>
              </a:rPr>
              <a:t>Transparência Internacional – Brasil</a:t>
            </a:r>
          </a:p>
          <a:p>
            <a:pPr marL="285750" indent="-285750" algn="just">
              <a:buFont typeface="Arial"/>
              <a:buChar char="•"/>
            </a:pPr>
            <a:r>
              <a:rPr lang="pt-BR" sz="1900" b="1" dirty="0">
                <a:ea typeface="+mn-lt"/>
                <a:cs typeface="+mn-lt"/>
              </a:rPr>
              <a:t>UNACON SINDICAL</a:t>
            </a:r>
          </a:p>
          <a:p>
            <a:pPr marL="285750" indent="-285750" algn="just">
              <a:buFont typeface="Arial"/>
              <a:buChar char="•"/>
            </a:pPr>
            <a:r>
              <a:rPr lang="pt-BR" sz="1900" dirty="0">
                <a:ea typeface="+mn-lt"/>
                <a:cs typeface="+mn-lt"/>
              </a:rPr>
              <a:t>Universidade de Brasília – </a:t>
            </a:r>
            <a:r>
              <a:rPr lang="pt-BR" sz="1900" b="1" dirty="0">
                <a:ea typeface="+mn-lt"/>
                <a:cs typeface="+mn-lt"/>
              </a:rPr>
              <a:t>UnB</a:t>
            </a:r>
          </a:p>
          <a:p>
            <a:pPr marL="285750" indent="-285750" algn="just">
              <a:buFont typeface="Arial"/>
              <a:buChar char="•"/>
            </a:pPr>
            <a:r>
              <a:rPr lang="pt-BR" sz="1900" dirty="0">
                <a:ea typeface="+mn-lt"/>
                <a:cs typeface="+mn-lt"/>
              </a:rPr>
              <a:t>Universidade de São Paulo - </a:t>
            </a:r>
            <a:r>
              <a:rPr lang="pt-BR" sz="1900" b="1" dirty="0">
                <a:ea typeface="+mn-lt"/>
                <a:cs typeface="+mn-lt"/>
              </a:rPr>
              <a:t>USP Direito</a:t>
            </a:r>
          </a:p>
          <a:p>
            <a:pPr marL="285750" indent="-285750" algn="just">
              <a:buFont typeface="Arial"/>
              <a:buChar char="•"/>
            </a:pPr>
            <a:r>
              <a:rPr lang="pt-BR" sz="1900" dirty="0">
                <a:ea typeface="+mn-lt"/>
                <a:cs typeface="+mn-lt"/>
              </a:rPr>
              <a:t>Universidade Federal de Minas Gerais - </a:t>
            </a:r>
            <a:r>
              <a:rPr lang="pt-BR" sz="1900" b="1" dirty="0">
                <a:ea typeface="+mn-lt"/>
                <a:cs typeface="+mn-lt"/>
              </a:rPr>
              <a:t>UFMG</a:t>
            </a:r>
          </a:p>
        </p:txBody>
      </p:sp>
      <p:pic>
        <p:nvPicPr>
          <p:cNvPr id="5" name="Picture 2" descr="G20 Social">
            <a:extLst>
              <a:ext uri="{FF2B5EF4-FFF2-40B4-BE49-F238E27FC236}">
                <a16:creationId xmlns:a16="http://schemas.microsoft.com/office/drawing/2014/main" id="{D25F9BFD-5D5D-8CE8-329B-520A8E8159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7612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B58BC04E-CD6F-0F96-B25B-D73751E9F20E}"/>
              </a:ext>
            </a:extLst>
          </p:cNvPr>
          <p:cNvSpPr txBox="1"/>
          <p:nvPr/>
        </p:nvSpPr>
        <p:spPr>
          <a:xfrm>
            <a:off x="226899" y="1190087"/>
            <a:ext cx="10613584" cy="3416320"/>
          </a:xfrm>
          <a:prstGeom prst="rect">
            <a:avLst/>
          </a:prstGeom>
          <a:noFill/>
        </p:spPr>
        <p:txBody>
          <a:bodyPr wrap="square" lIns="91440" tIns="45720" rIns="91440" bIns="45720" rtlCol="0" anchor="t">
            <a:spAutoFit/>
          </a:bodyPr>
          <a:lstStyle/>
          <a:p>
            <a:endParaRPr lang="pt-BR" sz="2400" dirty="0">
              <a:ea typeface="+mn-lt"/>
              <a:cs typeface="+mn-lt"/>
            </a:endParaRPr>
          </a:p>
          <a:p>
            <a:r>
              <a:rPr lang="pt-BR" sz="2400" dirty="0">
                <a:ea typeface="+mn-lt"/>
                <a:cs typeface="+mn-lt"/>
              </a:rPr>
              <a:t>Além dos membros efetivos, são </a:t>
            </a:r>
            <a:r>
              <a:rPr lang="pt-BR" sz="2400" b="1" dirty="0">
                <a:ea typeface="+mn-lt"/>
                <a:cs typeface="+mn-lt"/>
              </a:rPr>
              <a:t>convidados permanentes</a:t>
            </a:r>
            <a:r>
              <a:rPr lang="pt-BR" sz="2400" dirty="0">
                <a:ea typeface="+mn-lt"/>
                <a:cs typeface="+mn-lt"/>
              </a:rPr>
              <a:t> do Conselho, sem direito a voto, representantes dos seguintes órgãos:</a:t>
            </a:r>
            <a:endParaRPr lang="pt-BR" sz="2400" dirty="0">
              <a:cs typeface="Calibri"/>
            </a:endParaRPr>
          </a:p>
          <a:p>
            <a:endParaRPr lang="pt-BR" sz="2400" dirty="0">
              <a:ea typeface="+mn-lt"/>
              <a:cs typeface="+mn-lt"/>
            </a:endParaRPr>
          </a:p>
          <a:p>
            <a:r>
              <a:rPr lang="pt-BR" sz="2400" dirty="0">
                <a:ea typeface="+mn-lt"/>
                <a:cs typeface="+mn-lt"/>
              </a:rPr>
              <a:t>I - Conselho Nacional de Justiça;</a:t>
            </a:r>
            <a:br>
              <a:rPr lang="pt-BR" sz="2400" dirty="0">
                <a:ea typeface="+mn-lt"/>
                <a:cs typeface="+mn-lt"/>
              </a:rPr>
            </a:br>
            <a:r>
              <a:rPr lang="pt-BR" sz="2400" dirty="0">
                <a:ea typeface="+mn-lt"/>
                <a:cs typeface="+mn-lt"/>
              </a:rPr>
              <a:t>II - Conselho Nacional do Ministério Público;</a:t>
            </a:r>
            <a:br>
              <a:rPr lang="pt-BR" sz="2400" dirty="0">
                <a:ea typeface="+mn-lt"/>
                <a:cs typeface="+mn-lt"/>
              </a:rPr>
            </a:br>
            <a:r>
              <a:rPr lang="pt-BR" sz="2400" dirty="0">
                <a:ea typeface="+mn-lt"/>
                <a:cs typeface="+mn-lt"/>
              </a:rPr>
              <a:t>III - Procuradoria-Geral da República; e</a:t>
            </a:r>
            <a:br>
              <a:rPr lang="pt-BR" sz="2400" dirty="0">
                <a:ea typeface="+mn-lt"/>
                <a:cs typeface="+mn-lt"/>
              </a:rPr>
            </a:br>
            <a:r>
              <a:rPr lang="pt-BR" sz="2400" dirty="0">
                <a:ea typeface="+mn-lt"/>
                <a:cs typeface="+mn-lt"/>
              </a:rPr>
              <a:t>IV - Tribunal de Contas da União.</a:t>
            </a:r>
          </a:p>
          <a:p>
            <a:pPr algn="just"/>
            <a:endParaRPr lang="pt-BR" sz="2400" dirty="0">
              <a:solidFill>
                <a:srgbClr val="000000"/>
              </a:solidFill>
              <a:cs typeface="Calibri"/>
            </a:endParaRPr>
          </a:p>
        </p:txBody>
      </p:sp>
      <p:sp>
        <p:nvSpPr>
          <p:cNvPr id="4" name="CaixaDeTexto 3">
            <a:extLst>
              <a:ext uri="{FF2B5EF4-FFF2-40B4-BE49-F238E27FC236}">
                <a16:creationId xmlns:a16="http://schemas.microsoft.com/office/drawing/2014/main" id="{FF24E478-62F0-B951-7CDA-7A6611E89325}"/>
              </a:ext>
            </a:extLst>
          </p:cNvPr>
          <p:cNvSpPr txBox="1"/>
          <p:nvPr/>
        </p:nvSpPr>
        <p:spPr>
          <a:xfrm>
            <a:off x="-3745" y="401875"/>
            <a:ext cx="8875059" cy="461665"/>
          </a:xfrm>
          <a:prstGeom prst="rect">
            <a:avLst/>
          </a:prstGeom>
          <a:solidFill>
            <a:schemeClr val="accent4"/>
          </a:solidFill>
        </p:spPr>
        <p:txBody>
          <a:bodyPr wrap="square" lIns="91440" tIns="45720" rIns="91440" bIns="45720" rtlCol="0" anchor="t">
            <a:spAutoFit/>
          </a:bodyPr>
          <a:lstStyle/>
          <a:p>
            <a:r>
              <a:rPr lang="pt-BR" sz="2400" b="1"/>
              <a:t>COMPOSIÇÃO - CONVIDADOS PERMANENTES</a:t>
            </a:r>
          </a:p>
        </p:txBody>
      </p:sp>
      <p:pic>
        <p:nvPicPr>
          <p:cNvPr id="3" name="Picture 2" descr="G20 Social">
            <a:extLst>
              <a:ext uri="{FF2B5EF4-FFF2-40B4-BE49-F238E27FC236}">
                <a16:creationId xmlns:a16="http://schemas.microsoft.com/office/drawing/2014/main" id="{317F5FF4-1C5E-4DEB-3776-EE4C7196DC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1817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B58BC04E-CD6F-0F96-B25B-D73751E9F20E}"/>
              </a:ext>
            </a:extLst>
          </p:cNvPr>
          <p:cNvSpPr txBox="1"/>
          <p:nvPr/>
        </p:nvSpPr>
        <p:spPr>
          <a:xfrm>
            <a:off x="430307" y="1341019"/>
            <a:ext cx="9679464" cy="3323987"/>
          </a:xfrm>
          <a:prstGeom prst="rect">
            <a:avLst/>
          </a:prstGeom>
          <a:noFill/>
        </p:spPr>
        <p:txBody>
          <a:bodyPr wrap="square" lIns="91440" tIns="45720" rIns="91440" bIns="45720" rtlCol="0" anchor="t">
            <a:spAutoFit/>
          </a:bodyPr>
          <a:lstStyle/>
          <a:p>
            <a:pPr marL="342900" indent="-342900" algn="just">
              <a:buFont typeface="Arial"/>
              <a:buChar char="•"/>
            </a:pPr>
            <a:r>
              <a:rPr lang="pt-BR" sz="2400" b="1" dirty="0">
                <a:cs typeface="Calibri"/>
              </a:rPr>
              <a:t>Site do Conselho: </a:t>
            </a:r>
            <a:endParaRPr lang="pt-BR" sz="2400" b="1" dirty="0">
              <a:ea typeface="+mn-lt"/>
              <a:cs typeface="+mn-lt"/>
            </a:endParaRPr>
          </a:p>
          <a:p>
            <a:pPr algn="just"/>
            <a:r>
              <a:rPr lang="pt-BR" sz="2400" dirty="0">
                <a:ea typeface="+mn-lt"/>
                <a:cs typeface="+mn-lt"/>
                <a:hlinkClick r:id="rId2"/>
              </a:rPr>
              <a:t>https://www.gov.br/cgu/pt-br/assuntos/transparencia-publica/conselho-da-transparencia</a:t>
            </a:r>
            <a:endParaRPr lang="pt-BR" sz="2400" dirty="0">
              <a:ea typeface="+mn-lt"/>
              <a:cs typeface="+mn-lt"/>
            </a:endParaRPr>
          </a:p>
          <a:p>
            <a:pPr algn="just"/>
            <a:endParaRPr lang="pt-BR" sz="2400" b="1" dirty="0">
              <a:cs typeface="Calibri"/>
            </a:endParaRPr>
          </a:p>
          <a:p>
            <a:pPr marL="342900" indent="-342900" algn="just">
              <a:buFont typeface="Arial"/>
              <a:buChar char="•"/>
            </a:pPr>
            <a:r>
              <a:rPr lang="pt-BR" sz="2400" b="1" dirty="0">
                <a:cs typeface="Calibri"/>
              </a:rPr>
              <a:t>E-mail:   </a:t>
            </a:r>
            <a:r>
              <a:rPr lang="pt-BR" sz="2400" dirty="0">
                <a:cs typeface="Calibri"/>
                <a:hlinkClick r:id="rId3"/>
              </a:rPr>
              <a:t>conselho.transparencia@cgu.gov.br</a:t>
            </a:r>
            <a:r>
              <a:rPr lang="pt-BR" sz="2400" dirty="0">
                <a:cs typeface="Calibri"/>
              </a:rPr>
              <a:t> </a:t>
            </a:r>
          </a:p>
          <a:p>
            <a:pPr algn="just"/>
            <a:endParaRPr lang="pt-BR" sz="2400" dirty="0">
              <a:cs typeface="Calibri"/>
            </a:endParaRPr>
          </a:p>
          <a:p>
            <a:pPr marL="342900" indent="-342900" algn="just">
              <a:buFont typeface="Arial" panose="020B0604020202020204" pitchFamily="34" charset="0"/>
              <a:buChar char="•"/>
            </a:pPr>
            <a:r>
              <a:rPr lang="pt-BR" sz="2400" b="1" dirty="0" err="1">
                <a:cs typeface="Calibri"/>
              </a:rPr>
              <a:t>Whatsapp</a:t>
            </a:r>
            <a:r>
              <a:rPr lang="pt-BR" sz="2400" dirty="0">
                <a:cs typeface="Calibri"/>
              </a:rPr>
              <a:t>: 61 2020-7251</a:t>
            </a:r>
          </a:p>
          <a:p>
            <a:pPr marL="342900" indent="-342900" algn="just">
              <a:buFont typeface="Arial" panose="020B0604020202020204" pitchFamily="34" charset="0"/>
              <a:buChar char="•"/>
            </a:pPr>
            <a:endParaRPr lang="pt-BR" dirty="0">
              <a:cs typeface="Calibri" panose="020F0502020204030204"/>
            </a:endParaRPr>
          </a:p>
          <a:p>
            <a:pPr algn="just"/>
            <a:endParaRPr lang="pt-BR" sz="2400" dirty="0">
              <a:cs typeface="Calibri"/>
            </a:endParaRPr>
          </a:p>
        </p:txBody>
      </p:sp>
      <p:sp>
        <p:nvSpPr>
          <p:cNvPr id="4" name="CaixaDeTexto 3">
            <a:extLst>
              <a:ext uri="{FF2B5EF4-FFF2-40B4-BE49-F238E27FC236}">
                <a16:creationId xmlns:a16="http://schemas.microsoft.com/office/drawing/2014/main" id="{FF24E478-62F0-B951-7CDA-7A6611E89325}"/>
              </a:ext>
            </a:extLst>
          </p:cNvPr>
          <p:cNvSpPr txBox="1"/>
          <p:nvPr/>
        </p:nvSpPr>
        <p:spPr>
          <a:xfrm>
            <a:off x="-3857" y="448757"/>
            <a:ext cx="4365083" cy="461665"/>
          </a:xfrm>
          <a:prstGeom prst="rect">
            <a:avLst/>
          </a:prstGeom>
          <a:solidFill>
            <a:srgbClr val="4BAE32"/>
          </a:solidFill>
        </p:spPr>
        <p:txBody>
          <a:bodyPr wrap="square" lIns="91440" tIns="45720" rIns="91440" bIns="45720" rtlCol="0" anchor="t">
            <a:spAutoFit/>
          </a:bodyPr>
          <a:lstStyle/>
          <a:p>
            <a:r>
              <a:rPr lang="pt-BR" sz="2400" b="1"/>
              <a:t>CANAIS DE COMUNICAÇÃO </a:t>
            </a:r>
          </a:p>
        </p:txBody>
      </p:sp>
      <p:pic>
        <p:nvPicPr>
          <p:cNvPr id="3" name="Picture 2" descr="G20 Social">
            <a:extLst>
              <a:ext uri="{FF2B5EF4-FFF2-40B4-BE49-F238E27FC236}">
                <a16:creationId xmlns:a16="http://schemas.microsoft.com/office/drawing/2014/main" id="{51286553-9633-77A9-97FD-EEFD4087AE4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76513" y="178156"/>
            <a:ext cx="666130" cy="643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0380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20 Social">
            <a:extLst>
              <a:ext uri="{FF2B5EF4-FFF2-40B4-BE49-F238E27FC236}">
                <a16:creationId xmlns:a16="http://schemas.microsoft.com/office/drawing/2014/main" id="{4F594193-FDB6-A458-9567-9D58671487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9622" y="955713"/>
            <a:ext cx="3548063" cy="3429000"/>
          </a:xfrm>
          <a:prstGeom prst="rect">
            <a:avLst/>
          </a:prstGeom>
          <a:noFill/>
          <a:extLst>
            <a:ext uri="{909E8E84-426E-40DD-AFC4-6F175D3DCCD1}">
              <a14:hiddenFill xmlns:a14="http://schemas.microsoft.com/office/drawing/2010/main">
                <a:solidFill>
                  <a:srgbClr val="FFFFFF"/>
                </a:solidFill>
              </a14:hiddenFill>
            </a:ext>
          </a:extLst>
        </p:spPr>
      </p:pic>
      <p:pic>
        <p:nvPicPr>
          <p:cNvPr id="2" name="Imagem 1">
            <a:extLst>
              <a:ext uri="{FF2B5EF4-FFF2-40B4-BE49-F238E27FC236}">
                <a16:creationId xmlns:a16="http://schemas.microsoft.com/office/drawing/2014/main" id="{F492574A-C0FF-93F9-F363-6FC418D4F8E8}"/>
              </a:ext>
            </a:extLst>
          </p:cNvPr>
          <p:cNvPicPr>
            <a:picLocks noChangeAspect="1"/>
          </p:cNvPicPr>
          <p:nvPr/>
        </p:nvPicPr>
        <p:blipFill>
          <a:blip r:embed="rId3"/>
          <a:stretch>
            <a:fillRect/>
          </a:stretch>
        </p:blipFill>
        <p:spPr>
          <a:xfrm>
            <a:off x="5890516" y="2277775"/>
            <a:ext cx="5051004" cy="1447113"/>
          </a:xfrm>
          <a:prstGeom prst="rect">
            <a:avLst/>
          </a:prstGeom>
        </p:spPr>
      </p:pic>
      <p:sp>
        <p:nvSpPr>
          <p:cNvPr id="5" name="CaixaDeTexto 4">
            <a:extLst>
              <a:ext uri="{FF2B5EF4-FFF2-40B4-BE49-F238E27FC236}">
                <a16:creationId xmlns:a16="http://schemas.microsoft.com/office/drawing/2014/main" id="{F120E8E1-4FBA-75AC-EA91-EA1C0A4B7CCC}"/>
              </a:ext>
            </a:extLst>
          </p:cNvPr>
          <p:cNvSpPr txBox="1"/>
          <p:nvPr/>
        </p:nvSpPr>
        <p:spPr>
          <a:xfrm>
            <a:off x="1809622" y="4628978"/>
            <a:ext cx="9413696" cy="1077218"/>
          </a:xfrm>
          <a:prstGeom prst="rect">
            <a:avLst/>
          </a:prstGeom>
          <a:noFill/>
        </p:spPr>
        <p:txBody>
          <a:bodyPr wrap="square">
            <a:spAutoFit/>
          </a:bodyPr>
          <a:lstStyle/>
          <a:p>
            <a:pPr algn="ctr"/>
            <a:r>
              <a:rPr lang="pt-BR" sz="3200" b="1" dirty="0"/>
              <a:t>Contribuições da transparência, integridade e combate à corrupção para o desenvolvimento sustentável</a:t>
            </a:r>
          </a:p>
        </p:txBody>
      </p:sp>
    </p:spTree>
    <p:extLst>
      <p:ext uri="{BB962C8B-B14F-4D97-AF65-F5344CB8AC3E}">
        <p14:creationId xmlns:p14="http://schemas.microsoft.com/office/powerpoint/2010/main" val="334524985"/>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55643DFEBF3AC241B365B010B0D537AD" ma:contentTypeVersion="15" ma:contentTypeDescription="Crie um novo documento." ma:contentTypeScope="" ma:versionID="a9f2e72386d49ff38f324d8d3ff03643">
  <xsd:schema xmlns:xsd="http://www.w3.org/2001/XMLSchema" xmlns:xs="http://www.w3.org/2001/XMLSchema" xmlns:p="http://schemas.microsoft.com/office/2006/metadata/properties" xmlns:ns3="98e6df8d-5985-4a43-bec8-0f98df21751d" xmlns:ns4="486dba00-6122-4f18-abac-bb0e864c5e2d" targetNamespace="http://schemas.microsoft.com/office/2006/metadata/properties" ma:root="true" ma:fieldsID="3a1e0f58de8346321d31b7e711da43c6" ns3:_="" ns4:_="">
    <xsd:import namespace="98e6df8d-5985-4a43-bec8-0f98df21751d"/>
    <xsd:import namespace="486dba00-6122-4f18-abac-bb0e864c5e2d"/>
    <xsd:element name="properties">
      <xsd:complexType>
        <xsd:sequence>
          <xsd:element name="documentManagement">
            <xsd:complexType>
              <xsd:all>
                <xsd:element ref="ns3:_activity" minOccurs="0"/>
                <xsd:element ref="ns4:SharedWithUsers" minOccurs="0"/>
                <xsd:element ref="ns4:SharedWithDetails" minOccurs="0"/>
                <xsd:element ref="ns4:SharingHintHash" minOccurs="0"/>
                <xsd:element ref="ns3:MediaServiceMetadata" minOccurs="0"/>
                <xsd:element ref="ns3:MediaServiceFastMetadata" minOccurs="0"/>
                <xsd:element ref="ns3:MediaServiceObjectDetectorVersions" minOccurs="0"/>
                <xsd:element ref="ns3:MediaServiceAutoTags" minOccurs="0"/>
                <xsd:element ref="ns3:MediaServiceGenerationTime" minOccurs="0"/>
                <xsd:element ref="ns3:MediaServiceEventHashCode" minOccurs="0"/>
                <xsd:element ref="ns3:MediaServiceSystemTags" minOccurs="0"/>
                <xsd:element ref="ns3:MediaServiceOCR" minOccurs="0"/>
                <xsd:element ref="ns3:MediaServiceSearchProperties"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e6df8d-5985-4a43-bec8-0f98df21751d" elementFormDefault="qualified">
    <xsd:import namespace="http://schemas.microsoft.com/office/2006/documentManagement/types"/>
    <xsd:import namespace="http://schemas.microsoft.com/office/infopath/2007/PartnerControls"/>
    <xsd:element name="_activity" ma:index="8" nillable="true" ma:displayName="_activity" ma:hidden="true" ma:internalName="_activity">
      <xsd:simpleType>
        <xsd:restriction base="dms:Note"/>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SystemTags" ma:index="18" nillable="true" ma:displayName="MediaServiceSystemTags" ma:hidden="true" ma:internalName="MediaServiceSystemTags" ma:readOnly="true">
      <xsd:simpleType>
        <xsd:restriction base="dms:Note"/>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DateTaken" ma:index="21" nillable="true" ma:displayName="MediaServiceDateTaken" ma:hidden="true" ma:indexed="true" ma:internalName="MediaServiceDateTake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86dba00-6122-4f18-abac-bb0e864c5e2d" elementFormDefault="qualified">
    <xsd:import namespace="http://schemas.microsoft.com/office/2006/documentManagement/types"/>
    <xsd:import namespace="http://schemas.microsoft.com/office/infopath/2007/PartnerControls"/>
    <xsd:element name="SharedWithUsers" ma:index="9" nillable="true" ma:displayName="Compartilhado com"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0" nillable="true" ma:displayName="Detalhes de Compartilhado Com" ma:internalName="SharedWithDetails" ma:readOnly="true">
      <xsd:simpleType>
        <xsd:restriction base="dms:Note">
          <xsd:maxLength value="255"/>
        </xsd:restriction>
      </xsd:simpleType>
    </xsd:element>
    <xsd:element name="SharingHintHash" ma:index="11" nillable="true" ma:displayName="Hash de Dica de Compartilhamento"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486dba00-6122-4f18-abac-bb0e864c5e2d">
      <UserInfo>
        <DisplayName>Fabio Felix Cunha da Silva</DisplayName>
        <AccountId>6</AccountId>
        <AccountType/>
      </UserInfo>
      <UserInfo>
        <DisplayName>Cicera Aucilene Martins Monteiro</DisplayName>
        <AccountId>9</AccountId>
        <AccountType/>
      </UserInfo>
    </SharedWithUsers>
    <_activity xmlns="98e6df8d-5985-4a43-bec8-0f98df21751d" xsi:nil="true"/>
  </documentManagement>
</p:properties>
</file>

<file path=customXml/itemProps1.xml><?xml version="1.0" encoding="utf-8"?>
<ds:datastoreItem xmlns:ds="http://schemas.openxmlformats.org/officeDocument/2006/customXml" ds:itemID="{CF3552EA-C867-4ED8-890F-F935B1974AE2}">
  <ds:schemaRefs>
    <ds:schemaRef ds:uri="http://schemas.microsoft.com/sharepoint/v3/contenttype/forms"/>
  </ds:schemaRefs>
</ds:datastoreItem>
</file>

<file path=customXml/itemProps2.xml><?xml version="1.0" encoding="utf-8"?>
<ds:datastoreItem xmlns:ds="http://schemas.openxmlformats.org/officeDocument/2006/customXml" ds:itemID="{61812505-73CC-4A94-8C89-9887EC3458B6}">
  <ds:schemaRefs>
    <ds:schemaRef ds:uri="486dba00-6122-4f18-abac-bb0e864c5e2d"/>
    <ds:schemaRef ds:uri="98e6df8d-5985-4a43-bec8-0f98df21751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03222A3-A35F-4C4B-9069-601E2655633A}">
  <ds:schemaRefs>
    <ds:schemaRef ds:uri="http://purl.org/dc/dcmitype/"/>
    <ds:schemaRef ds:uri="http://schemas.microsoft.com/office/infopath/2007/PartnerControls"/>
    <ds:schemaRef ds:uri="http://purl.org/dc/elements/1.1/"/>
    <ds:schemaRef ds:uri="http://schemas.microsoft.com/office/2006/documentManagement/types"/>
    <ds:schemaRef ds:uri="http://schemas.microsoft.com/office/2006/metadata/properties"/>
    <ds:schemaRef ds:uri="http://purl.org/dc/terms/"/>
    <ds:schemaRef ds:uri="http://schemas.openxmlformats.org/package/2006/metadata/core-properties"/>
    <ds:schemaRef ds:uri="486dba00-6122-4f18-abac-bb0e864c5e2d"/>
    <ds:schemaRef ds:uri="98e6df8d-5985-4a43-bec8-0f98df21751d"/>
    <ds:schemaRef ds:uri="http://www.w3.org/XML/1998/namespace"/>
  </ds:schemaRefs>
</ds:datastoreItem>
</file>

<file path=docMetadata/LabelInfo.xml><?xml version="1.0" encoding="utf-8"?>
<clbl:labelList xmlns:clbl="http://schemas.microsoft.com/office/2020/mipLabelMetadata">
  <clbl:label id="{6678d9fe-0921-417d-8411-5f1c18defbbb}" enabled="0" method="" siteId="{6678d9fe-0921-417d-8411-5f1c18defbbb}" removed="1"/>
</clbl:labelList>
</file>

<file path=docProps/app.xml><?xml version="1.0" encoding="utf-8"?>
<Properties xmlns="http://schemas.openxmlformats.org/officeDocument/2006/extended-properties" xmlns:vt="http://schemas.openxmlformats.org/officeDocument/2006/docPropsVTypes">
  <Template/>
  <TotalTime>101</TotalTime>
  <Words>4220</Words>
  <Application>Microsoft Office PowerPoint</Application>
  <PresentationFormat>Widescreen</PresentationFormat>
  <Paragraphs>367</Paragraphs>
  <Slides>38</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38</vt:i4>
      </vt:variant>
    </vt:vector>
  </HeadingPairs>
  <TitlesOfParts>
    <vt:vector size="42"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Gabriela de Alencar Araripe Pereira</dc:creator>
  <cp:lastModifiedBy>Cicera Aucilene Martins Monteiro</cp:lastModifiedBy>
  <cp:revision>52</cp:revision>
  <dcterms:created xsi:type="dcterms:W3CDTF">2023-12-13T14:28:37Z</dcterms:created>
  <dcterms:modified xsi:type="dcterms:W3CDTF">2024-11-13T13:17:35Z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0x01010055643DFEBF3AC241B365B010B0D537AD</vt:lpwstr>
  </property>
  <property fmtid="{D5CDD505-2E9C-101B-9397-08002B2CF9AE}" pid="3" name="MediaServiceImageTags">
    <vt:lpwstr/>
  </property>
</Properties>
</file>